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4"/>
  </p:notesMasterIdLst>
  <p:sldIdLst>
    <p:sldId id="256" r:id="rId2"/>
    <p:sldId id="700" r:id="rId3"/>
    <p:sldId id="402" r:id="rId4"/>
    <p:sldId id="257" r:id="rId5"/>
    <p:sldId id="258" r:id="rId6"/>
    <p:sldId id="261" r:id="rId7"/>
    <p:sldId id="260" r:id="rId8"/>
    <p:sldId id="697" r:id="rId9"/>
    <p:sldId id="698" r:id="rId10"/>
    <p:sldId id="699" r:id="rId11"/>
    <p:sldId id="259" r:id="rId12"/>
    <p:sldId id="404" r:id="rId13"/>
    <p:sldId id="397" r:id="rId14"/>
    <p:sldId id="398" r:id="rId15"/>
    <p:sldId id="399" r:id="rId16"/>
    <p:sldId id="400" r:id="rId17"/>
    <p:sldId id="394" r:id="rId18"/>
    <p:sldId id="395" r:id="rId19"/>
    <p:sldId id="396" r:id="rId20"/>
    <p:sldId id="276" r:id="rId21"/>
    <p:sldId id="392" r:id="rId22"/>
    <p:sldId id="393" r:id="rId23"/>
    <p:sldId id="269" r:id="rId24"/>
    <p:sldId id="270" r:id="rId25"/>
    <p:sldId id="272" r:id="rId26"/>
    <p:sldId id="273" r:id="rId27"/>
    <p:sldId id="274" r:id="rId28"/>
    <p:sldId id="275" r:id="rId29"/>
    <p:sldId id="401" r:id="rId30"/>
    <p:sldId id="405" r:id="rId31"/>
    <p:sldId id="406" r:id="rId32"/>
    <p:sldId id="26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e.achilleas@universite-paris-saclay.fr" userId="d18ad6783814ed15" providerId="LiveId" clId="{E670958E-D36B-4AC2-BDF5-073F5D385426}"/>
    <pc:docChg chg="custSel modSld">
      <pc:chgData name="philippe.achilleas@universite-paris-saclay.fr" userId="d18ad6783814ed15" providerId="LiveId" clId="{E670958E-D36B-4AC2-BDF5-073F5D385426}" dt="2021-09-05T16:36:27.294" v="4" actId="27636"/>
      <pc:docMkLst>
        <pc:docMk/>
      </pc:docMkLst>
      <pc:sldChg chg="modSp mod">
        <pc:chgData name="philippe.achilleas@universite-paris-saclay.fr" userId="d18ad6783814ed15" providerId="LiveId" clId="{E670958E-D36B-4AC2-BDF5-073F5D385426}" dt="2021-09-05T16:34:23.981" v="2" actId="6549"/>
        <pc:sldMkLst>
          <pc:docMk/>
          <pc:sldMk cId="2548788824" sldId="261"/>
        </pc:sldMkLst>
        <pc:graphicFrameChg chg="modGraphic">
          <ac:chgData name="philippe.achilleas@universite-paris-saclay.fr" userId="d18ad6783814ed15" providerId="LiveId" clId="{E670958E-D36B-4AC2-BDF5-073F5D385426}" dt="2021-09-05T16:34:23.981" v="2" actId="6549"/>
          <ac:graphicFrameMkLst>
            <pc:docMk/>
            <pc:sldMk cId="2548788824" sldId="261"/>
            <ac:graphicFrameMk id="8" creationId="{20831817-AD72-45C6-8025-7E9FB86A60CB}"/>
          </ac:graphicFrameMkLst>
        </pc:graphicFrameChg>
      </pc:sldChg>
      <pc:sldChg chg="modSp mod">
        <pc:chgData name="philippe.achilleas@universite-paris-saclay.fr" userId="d18ad6783814ed15" providerId="LiveId" clId="{E670958E-D36B-4AC2-BDF5-073F5D385426}" dt="2021-09-05T16:36:27.294" v="4" actId="27636"/>
        <pc:sldMkLst>
          <pc:docMk/>
          <pc:sldMk cId="3180202382" sldId="406"/>
        </pc:sldMkLst>
        <pc:spChg chg="mod">
          <ac:chgData name="philippe.achilleas@universite-paris-saclay.fr" userId="d18ad6783814ed15" providerId="LiveId" clId="{E670958E-D36B-4AC2-BDF5-073F5D385426}" dt="2021-09-05T16:36:27.294" v="4" actId="27636"/>
          <ac:spMkLst>
            <pc:docMk/>
            <pc:sldMk cId="3180202382" sldId="406"/>
            <ac:spMk id="3" creationId="{3FB72788-5A26-4DDA-B1F9-EEF2CF999543}"/>
          </ac:spMkLst>
        </pc:spChg>
      </pc:sldChg>
      <pc:sldChg chg="modSp mod">
        <pc:chgData name="philippe.achilleas@universite-paris-saclay.fr" userId="d18ad6783814ed15" providerId="LiveId" clId="{E670958E-D36B-4AC2-BDF5-073F5D385426}" dt="2021-09-05T16:34:07.148" v="1" actId="20577"/>
        <pc:sldMkLst>
          <pc:docMk/>
          <pc:sldMk cId="2523594837" sldId="700"/>
        </pc:sldMkLst>
        <pc:spChg chg="mod">
          <ac:chgData name="philippe.achilleas@universite-paris-saclay.fr" userId="d18ad6783814ed15" providerId="LiveId" clId="{E670958E-D36B-4AC2-BDF5-073F5D385426}" dt="2021-09-05T16:34:07.148" v="1" actId="20577"/>
          <ac:spMkLst>
            <pc:docMk/>
            <pc:sldMk cId="2523594837" sldId="700"/>
            <ac:spMk id="4" creationId="{43785924-238D-4D9A-A8DB-D13E5BD04230}"/>
          </ac:spMkLst>
        </pc:spChg>
      </pc:sldChg>
    </pc:docChg>
  </pc:docChgLst>
  <pc:docChgLst>
    <pc:chgData name="philippe.achilleas@universite-paris-saclay.fr" userId="d18ad6783814ed15" providerId="LiveId" clId="{E55478C9-0502-4B30-92A0-370DD1E3C9B5}"/>
    <pc:docChg chg="undo custSel addSld delSld modSld sldOrd">
      <pc:chgData name="philippe.achilleas@universite-paris-saclay.fr" userId="d18ad6783814ed15" providerId="LiveId" clId="{E55478C9-0502-4B30-92A0-370DD1E3C9B5}" dt="2021-05-04T11:49:09.199" v="633" actId="108"/>
      <pc:docMkLst>
        <pc:docMk/>
      </pc:docMkLst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301212057" sldId="256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364705254" sldId="257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134726403" sldId="258"/>
        </pc:sldMkLst>
      </pc:sldChg>
      <pc:sldChg chg="modSp mod modTransition">
        <pc:chgData name="philippe.achilleas@universite-paris-saclay.fr" userId="d18ad6783814ed15" providerId="LiveId" clId="{E55478C9-0502-4B30-92A0-370DD1E3C9B5}" dt="2021-05-04T11:49:09.199" v="633" actId="108"/>
        <pc:sldMkLst>
          <pc:docMk/>
          <pc:sldMk cId="1972891322" sldId="259"/>
        </pc:sldMkLst>
        <pc:spChg chg="mod">
          <ac:chgData name="philippe.achilleas@universite-paris-saclay.fr" userId="d18ad6783814ed15" providerId="LiveId" clId="{E55478C9-0502-4B30-92A0-370DD1E3C9B5}" dt="2021-05-04T11:49:09.199" v="633" actId="108"/>
          <ac:spMkLst>
            <pc:docMk/>
            <pc:sldMk cId="1972891322" sldId="259"/>
            <ac:spMk id="2" creationId="{AF7DE8A2-10B0-4A80-A3B8-74E242496F35}"/>
          </ac:spMkLst>
        </pc:spChg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169613692" sldId="260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2548788824" sldId="261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474870502" sldId="262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029685953" sldId="269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42490732" sldId="270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2599002434" sldId="272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009846953" sldId="273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185018557" sldId="274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415087053" sldId="275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2188381081" sldId="276"/>
        </pc:sldMkLst>
      </pc:sldChg>
      <pc:sldChg chg="delSp modSp del">
        <pc:chgData name="philippe.achilleas@universite-paris-saclay.fr" userId="d18ad6783814ed15" providerId="LiveId" clId="{E55478C9-0502-4B30-92A0-370DD1E3C9B5}" dt="2021-05-04T11:46:34.750" v="626" actId="47"/>
        <pc:sldMkLst>
          <pc:docMk/>
          <pc:sldMk cId="0" sldId="360"/>
        </pc:sldMkLst>
        <pc:spChg chg="del mod">
          <ac:chgData name="philippe.achilleas@universite-paris-saclay.fr" userId="d18ad6783814ed15" providerId="LiveId" clId="{E55478C9-0502-4B30-92A0-370DD1E3C9B5}" dt="2021-05-04T11:44:53.302" v="612" actId="21"/>
          <ac:spMkLst>
            <pc:docMk/>
            <pc:sldMk cId="0" sldId="360"/>
            <ac:spMk id="52227" creationId="{25C69C95-9FB0-41A3-B161-604F613E27EC}"/>
          </ac:spMkLst>
        </pc:spChg>
        <pc:picChg chg="del">
          <ac:chgData name="philippe.achilleas@universite-paris-saclay.fr" userId="d18ad6783814ed15" providerId="LiveId" clId="{E55478C9-0502-4B30-92A0-370DD1E3C9B5}" dt="2021-05-04T11:43:28.548" v="489" actId="478"/>
          <ac:picMkLst>
            <pc:docMk/>
            <pc:sldMk cId="0" sldId="360"/>
            <ac:picMk id="52228" creationId="{B8958F39-A0F5-45B9-B791-C7655D535263}"/>
          </ac:picMkLst>
        </pc:picChg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0" sldId="392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875417475" sldId="393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633036594" sldId="394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73007224" sldId="395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581820803" sldId="396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794138928" sldId="397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747829387" sldId="398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785584482" sldId="399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267886296" sldId="400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2877753419" sldId="401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813593623" sldId="402"/>
        </pc:sldMkLst>
      </pc:sldChg>
      <pc:sldChg chg="del ord">
        <pc:chgData name="philippe.achilleas@universite-paris-saclay.fr" userId="d18ad6783814ed15" providerId="LiveId" clId="{E55478C9-0502-4B30-92A0-370DD1E3C9B5}" dt="2021-04-29T14:51:42.426" v="108" actId="47"/>
        <pc:sldMkLst>
          <pc:docMk/>
          <pc:sldMk cId="138812448" sldId="403"/>
        </pc:sldMkLst>
      </pc:sldChg>
      <pc:sldChg chg="modSp mod ord 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2831414963" sldId="404"/>
        </pc:sldMkLst>
        <pc:spChg chg="mod">
          <ac:chgData name="philippe.achilleas@universite-paris-saclay.fr" userId="d18ad6783814ed15" providerId="LiveId" clId="{E55478C9-0502-4B30-92A0-370DD1E3C9B5}" dt="2021-04-29T14:50:32.994" v="32" actId="20577"/>
          <ac:spMkLst>
            <pc:docMk/>
            <pc:sldMk cId="2831414963" sldId="404"/>
            <ac:spMk id="2" creationId="{2EE603A4-30D8-464D-BD1B-2A05708F8756}"/>
          </ac:spMkLst>
        </pc:spChg>
      </pc:sldChg>
      <pc:sldChg chg="modSp mod 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1573542270" sldId="405"/>
        </pc:sldMkLst>
        <pc:spChg chg="mod">
          <ac:chgData name="philippe.achilleas@universite-paris-saclay.fr" userId="d18ad6783814ed15" providerId="LiveId" clId="{E55478C9-0502-4B30-92A0-370DD1E3C9B5}" dt="2021-04-29T14:51:19.372" v="105" actId="20577"/>
          <ac:spMkLst>
            <pc:docMk/>
            <pc:sldMk cId="1573542270" sldId="405"/>
            <ac:spMk id="2" creationId="{AF2F80DB-1A99-49C9-BC0D-050143B668B5}"/>
          </ac:spMkLst>
        </pc:spChg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3180202382" sldId="406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0" sldId="697"/>
        </pc:sldMkLst>
      </pc:sldChg>
      <pc:sldChg chg="modTransition">
        <pc:chgData name="philippe.achilleas@universite-paris-saclay.fr" userId="d18ad6783814ed15" providerId="LiveId" clId="{E55478C9-0502-4B30-92A0-370DD1E3C9B5}" dt="2021-05-04T11:48:19.459" v="631"/>
        <pc:sldMkLst>
          <pc:docMk/>
          <pc:sldMk cId="994571578" sldId="698"/>
        </pc:sldMkLst>
      </pc:sldChg>
      <pc:sldChg chg="addSp modSp new mod modTransition setBg">
        <pc:chgData name="philippe.achilleas@universite-paris-saclay.fr" userId="d18ad6783814ed15" providerId="LiveId" clId="{E55478C9-0502-4B30-92A0-370DD1E3C9B5}" dt="2021-05-04T11:49:02.188" v="632" actId="108"/>
        <pc:sldMkLst>
          <pc:docMk/>
          <pc:sldMk cId="2647016561" sldId="699"/>
        </pc:sldMkLst>
        <pc:spChg chg="mod">
          <ac:chgData name="philippe.achilleas@universite-paris-saclay.fr" userId="d18ad6783814ed15" providerId="LiveId" clId="{E55478C9-0502-4B30-92A0-370DD1E3C9B5}" dt="2021-05-04T11:49:02.188" v="632" actId="108"/>
          <ac:spMkLst>
            <pc:docMk/>
            <pc:sldMk cId="2647016561" sldId="699"/>
            <ac:spMk id="2" creationId="{FF540D16-5739-4534-81C4-6080D4EBEDDC}"/>
          </ac:spMkLst>
        </pc:spChg>
        <pc:spChg chg="mod">
          <ac:chgData name="philippe.achilleas@universite-paris-saclay.fr" userId="d18ad6783814ed15" providerId="LiveId" clId="{E55478C9-0502-4B30-92A0-370DD1E3C9B5}" dt="2021-05-04T11:41:18.297" v="482" actId="14100"/>
          <ac:spMkLst>
            <pc:docMk/>
            <pc:sldMk cId="2647016561" sldId="699"/>
            <ac:spMk id="3" creationId="{BF6F591A-D298-445E-800F-332920D1EACE}"/>
          </ac:spMkLst>
        </pc:spChg>
        <pc:spChg chg="add">
          <ac:chgData name="philippe.achilleas@universite-paris-saclay.fr" userId="d18ad6783814ed15" providerId="LiveId" clId="{E55478C9-0502-4B30-92A0-370DD1E3C9B5}" dt="2021-05-04T11:40:35.255" v="473" actId="26606"/>
          <ac:spMkLst>
            <pc:docMk/>
            <pc:sldMk cId="2647016561" sldId="699"/>
            <ac:spMk id="9" creationId="{F94AA2BD-2E3F-4B1D-8127-5744B8115311}"/>
          </ac:spMkLst>
        </pc:spChg>
        <pc:spChg chg="add">
          <ac:chgData name="philippe.achilleas@universite-paris-saclay.fr" userId="d18ad6783814ed15" providerId="LiveId" clId="{E55478C9-0502-4B30-92A0-370DD1E3C9B5}" dt="2021-05-04T11:40:35.255" v="473" actId="26606"/>
          <ac:spMkLst>
            <pc:docMk/>
            <pc:sldMk cId="2647016561" sldId="699"/>
            <ac:spMk id="11" creationId="{4BD02261-2DC8-4AA8-9E16-7751AE892445}"/>
          </ac:spMkLst>
        </pc:spChg>
        <pc:spChg chg="add">
          <ac:chgData name="philippe.achilleas@universite-paris-saclay.fr" userId="d18ad6783814ed15" providerId="LiveId" clId="{E55478C9-0502-4B30-92A0-370DD1E3C9B5}" dt="2021-05-04T11:40:35.255" v="473" actId="26606"/>
          <ac:spMkLst>
            <pc:docMk/>
            <pc:sldMk cId="2647016561" sldId="699"/>
            <ac:spMk id="13" creationId="{3D752CF2-2291-40B5-B462-C17B174C10BC}"/>
          </ac:spMkLst>
        </pc:spChg>
        <pc:picChg chg="add mod">
          <ac:chgData name="philippe.achilleas@universite-paris-saclay.fr" userId="d18ad6783814ed15" providerId="LiveId" clId="{E55478C9-0502-4B30-92A0-370DD1E3C9B5}" dt="2021-05-04T11:40:52.092" v="476" actId="1076"/>
          <ac:picMkLst>
            <pc:docMk/>
            <pc:sldMk cId="2647016561" sldId="699"/>
            <ac:picMk id="4" creationId="{21B4CF36-5BDE-4299-AF8B-74FEEDDA7D5E}"/>
          </ac:picMkLst>
        </pc:picChg>
        <pc:picChg chg="add mod">
          <ac:chgData name="philippe.achilleas@universite-paris-saclay.fr" userId="d18ad6783814ed15" providerId="LiveId" clId="{E55478C9-0502-4B30-92A0-370DD1E3C9B5}" dt="2021-05-04T11:42:07.965" v="487" actId="1076"/>
          <ac:picMkLst>
            <pc:docMk/>
            <pc:sldMk cId="2647016561" sldId="699"/>
            <ac:picMk id="5" creationId="{9F77DFDF-988B-4512-80C9-A5BBF95AB30D}"/>
          </ac:picMkLst>
        </pc:picChg>
        <pc:picChg chg="add mod">
          <ac:chgData name="philippe.achilleas@universite-paris-saclay.fr" userId="d18ad6783814ed15" providerId="LiveId" clId="{E55478C9-0502-4B30-92A0-370DD1E3C9B5}" dt="2021-05-04T11:42:10.545" v="488" actId="1076"/>
          <ac:picMkLst>
            <pc:docMk/>
            <pc:sldMk cId="2647016561" sldId="699"/>
            <ac:picMk id="1026" creationId="{80CC543F-ABCA-4538-9219-8C092BBE6226}"/>
          </ac:picMkLst>
        </pc:picChg>
      </pc:sldChg>
      <pc:sldChg chg="addSp delSp modSp new mod modTransition setBg setClrOvrMap">
        <pc:chgData name="philippe.achilleas@universite-paris-saclay.fr" userId="d18ad6783814ed15" providerId="LiveId" clId="{E55478C9-0502-4B30-92A0-370DD1E3C9B5}" dt="2021-05-04T11:48:19.459" v="631"/>
        <pc:sldMkLst>
          <pc:docMk/>
          <pc:sldMk cId="2523594837" sldId="700"/>
        </pc:sldMkLst>
        <pc:spChg chg="mod">
          <ac:chgData name="philippe.achilleas@universite-paris-saclay.fr" userId="d18ad6783814ed15" providerId="LiveId" clId="{E55478C9-0502-4B30-92A0-370DD1E3C9B5}" dt="2021-05-04T11:46:16.568" v="620" actId="108"/>
          <ac:spMkLst>
            <pc:docMk/>
            <pc:sldMk cId="2523594837" sldId="700"/>
            <ac:spMk id="2" creationId="{AC81B7B4-7D7C-4F26-837F-1C1077FB6BB7}"/>
          </ac:spMkLst>
        </pc:spChg>
        <pc:spChg chg="del">
          <ac:chgData name="philippe.achilleas@universite-paris-saclay.fr" userId="d18ad6783814ed15" providerId="LiveId" clId="{E55478C9-0502-4B30-92A0-370DD1E3C9B5}" dt="2021-05-04T11:44:57.744" v="613" actId="478"/>
          <ac:spMkLst>
            <pc:docMk/>
            <pc:sldMk cId="2523594837" sldId="700"/>
            <ac:spMk id="3" creationId="{4B4D7CC8-FE9F-4DFE-AF14-E7F0D942CD61}"/>
          </ac:spMkLst>
        </pc:spChg>
        <pc:spChg chg="add mod">
          <ac:chgData name="philippe.achilleas@universite-paris-saclay.fr" userId="d18ad6783814ed15" providerId="LiveId" clId="{E55478C9-0502-4B30-92A0-370DD1E3C9B5}" dt="2021-05-04T11:46:31.175" v="625" actId="6549"/>
          <ac:spMkLst>
            <pc:docMk/>
            <pc:sldMk cId="2523594837" sldId="700"/>
            <ac:spMk id="4" creationId="{43785924-238D-4D9A-A8DB-D13E5BD04230}"/>
          </ac:spMkLst>
        </pc:spChg>
        <pc:spChg chg="add del">
          <ac:chgData name="philippe.achilleas@universite-paris-saclay.fr" userId="d18ad6783814ed15" providerId="LiveId" clId="{E55478C9-0502-4B30-92A0-370DD1E3C9B5}" dt="2021-05-04T11:45:54.425" v="618" actId="26606"/>
          <ac:spMkLst>
            <pc:docMk/>
            <pc:sldMk cId="2523594837" sldId="700"/>
            <ac:spMk id="10" creationId="{7C432AFE-B3D2-4BFF-BF8F-96C27AFF1AC7}"/>
          </ac:spMkLst>
        </pc:spChg>
        <pc:spChg chg="add del">
          <ac:chgData name="philippe.achilleas@universite-paris-saclay.fr" userId="d18ad6783814ed15" providerId="LiveId" clId="{E55478C9-0502-4B30-92A0-370DD1E3C9B5}" dt="2021-05-04T11:45:54.425" v="618" actId="26606"/>
          <ac:spMkLst>
            <pc:docMk/>
            <pc:sldMk cId="2523594837" sldId="700"/>
            <ac:spMk id="12" creationId="{AF2F604E-43BE-4DC3-B983-E071523364F8}"/>
          </ac:spMkLst>
        </pc:spChg>
        <pc:spChg chg="add del">
          <ac:chgData name="philippe.achilleas@universite-paris-saclay.fr" userId="d18ad6783814ed15" providerId="LiveId" clId="{E55478C9-0502-4B30-92A0-370DD1E3C9B5}" dt="2021-05-04T11:45:54.425" v="618" actId="26606"/>
          <ac:spMkLst>
            <pc:docMk/>
            <pc:sldMk cId="2523594837" sldId="700"/>
            <ac:spMk id="14" creationId="{08C9B587-E65E-4B52-B37C-ABEBB6E87928}"/>
          </ac:spMkLst>
        </pc:spChg>
        <pc:spChg chg="add">
          <ac:chgData name="philippe.achilleas@universite-paris-saclay.fr" userId="d18ad6783814ed15" providerId="LiveId" clId="{E55478C9-0502-4B30-92A0-370DD1E3C9B5}" dt="2021-05-04T11:45:54.439" v="619" actId="26606"/>
          <ac:spMkLst>
            <pc:docMk/>
            <pc:sldMk cId="2523594837" sldId="700"/>
            <ac:spMk id="16" creationId="{F94AA2BD-2E3F-4B1D-8127-5744B8115311}"/>
          </ac:spMkLst>
        </pc:spChg>
        <pc:spChg chg="add">
          <ac:chgData name="philippe.achilleas@universite-paris-saclay.fr" userId="d18ad6783814ed15" providerId="LiveId" clId="{E55478C9-0502-4B30-92A0-370DD1E3C9B5}" dt="2021-05-04T11:45:54.439" v="619" actId="26606"/>
          <ac:spMkLst>
            <pc:docMk/>
            <pc:sldMk cId="2523594837" sldId="700"/>
            <ac:spMk id="17" creationId="{4BD02261-2DC8-4AA8-9E16-7751AE892445}"/>
          </ac:spMkLst>
        </pc:spChg>
        <pc:spChg chg="add">
          <ac:chgData name="philippe.achilleas@universite-paris-saclay.fr" userId="d18ad6783814ed15" providerId="LiveId" clId="{E55478C9-0502-4B30-92A0-370DD1E3C9B5}" dt="2021-05-04T11:45:54.439" v="619" actId="26606"/>
          <ac:spMkLst>
            <pc:docMk/>
            <pc:sldMk cId="2523594837" sldId="700"/>
            <ac:spMk id="18" creationId="{3D752CF2-2291-40B5-B462-C17B174C10BC}"/>
          </ac:spMkLst>
        </pc:spChg>
        <pc:picChg chg="add mod ord">
          <ac:chgData name="philippe.achilleas@universite-paris-saclay.fr" userId="d18ad6783814ed15" providerId="LiveId" clId="{E55478C9-0502-4B30-92A0-370DD1E3C9B5}" dt="2021-05-04T11:45:54.439" v="619" actId="26606"/>
          <ac:picMkLst>
            <pc:docMk/>
            <pc:sldMk cId="2523594837" sldId="700"/>
            <ac:picMk id="5" creationId="{6AB2323D-D19D-485F-9E5F-B1915FA8DF94}"/>
          </ac:picMkLst>
        </pc:picChg>
        <pc:picChg chg="add mod">
          <ac:chgData name="philippe.achilleas@universite-paris-saclay.fr" userId="d18ad6783814ed15" providerId="LiveId" clId="{E55478C9-0502-4B30-92A0-370DD1E3C9B5}" dt="2021-05-04T11:46:52.764" v="630" actId="1076"/>
          <ac:picMkLst>
            <pc:docMk/>
            <pc:sldMk cId="2523594837" sldId="700"/>
            <ac:picMk id="13" creationId="{9FD8F135-50D2-442D-B52A-FDDD438F3568}"/>
          </ac:picMkLst>
        </pc:picChg>
      </pc:sldChg>
      <pc:sldMasterChg chg="delSldLayout">
        <pc:chgData name="philippe.achilleas@universite-paris-saclay.fr" userId="d18ad6783814ed15" providerId="LiveId" clId="{E55478C9-0502-4B30-92A0-370DD1E3C9B5}" dt="2021-05-04T11:46:34.750" v="626" actId="47"/>
        <pc:sldMasterMkLst>
          <pc:docMk/>
          <pc:sldMasterMk cId="1721058589" sldId="2147483712"/>
        </pc:sldMasterMkLst>
        <pc:sldLayoutChg chg="del">
          <pc:chgData name="philippe.achilleas@universite-paris-saclay.fr" userId="d18ad6783814ed15" providerId="LiveId" clId="{E55478C9-0502-4B30-92A0-370DD1E3C9B5}" dt="2021-05-04T11:46:34.750" v="626" actId="47"/>
          <pc:sldLayoutMkLst>
            <pc:docMk/>
            <pc:sldMasterMk cId="1721058589" sldId="2147483712"/>
            <pc:sldLayoutMk cId="3365984793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7B6D1-F05B-47EB-9562-3B26988455E6}" type="datetimeFigureOut">
              <a:rPr lang="fr-FR" smtClean="0"/>
              <a:t>06/09/2021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3E99F-9189-41BD-9A43-03800CBB5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36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65DBE9C3-DD6C-49C0-BD66-94A0F8B89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commentaires 2">
            <a:extLst>
              <a:ext uri="{FF2B5EF4-FFF2-40B4-BE49-F238E27FC236}">
                <a16:creationId xmlns:a16="http://schemas.microsoft.com/office/drawing/2014/main" id="{39D4395B-EF76-4D10-84B7-61F64FB19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BA6A3B5E-2477-4F4F-9FA0-E4D6AE4CE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B1D57B-BAD3-4A5E-9021-2D251D350C97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33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8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8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2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3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7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2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7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0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9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7.emf"/><Relationship Id="rId26" Type="http://schemas.openxmlformats.org/officeDocument/2006/relationships/image" Target="../media/image65.jpe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jpe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83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05A26F-CF60-46DC-912C-67C7578D7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r="7813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92" name="Rectangle 85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49C3FB-0EA8-4407-9B7E-361F63F5A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Master 1 Droit international et </a:t>
            </a:r>
            <a:r>
              <a:rPr lang="en-US" sz="3400" dirty="0" err="1"/>
              <a:t>européen</a:t>
            </a:r>
            <a:br>
              <a:rPr lang="en-US" sz="3400" dirty="0"/>
            </a:br>
            <a:br>
              <a:rPr lang="en-US" sz="3400" dirty="0"/>
            </a:br>
            <a:r>
              <a:rPr lang="en-US" sz="2800" dirty="0" err="1"/>
              <a:t>Parcours</a:t>
            </a:r>
            <a:r>
              <a:rPr lang="en-US" sz="2800" dirty="0"/>
              <a:t> affaires </a:t>
            </a:r>
            <a:r>
              <a:rPr lang="en-US" sz="2800" dirty="0" err="1"/>
              <a:t>internationales</a:t>
            </a:r>
            <a:r>
              <a:rPr lang="en-US" sz="2800" dirty="0"/>
              <a:t> et </a:t>
            </a:r>
            <a:r>
              <a:rPr lang="en-US" sz="2800" dirty="0" err="1"/>
              <a:t>européennes</a:t>
            </a:r>
            <a:r>
              <a:rPr lang="en-US" sz="2800" dirty="0"/>
              <a:t> </a:t>
            </a:r>
            <a:endParaRPr lang="en-US" sz="3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4A02B0-CD0C-4642-9262-14F402E1A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 err="1"/>
              <a:t>Votre</a:t>
            </a:r>
            <a:r>
              <a:rPr lang="en-US" sz="2400" b="1" dirty="0"/>
              <a:t> </a:t>
            </a:r>
            <a:r>
              <a:rPr lang="en-US" sz="2400" b="1" dirty="0" err="1"/>
              <a:t>porte</a:t>
            </a:r>
            <a:r>
              <a:rPr lang="en-US" sz="2400" b="1" dirty="0"/>
              <a:t> </a:t>
            </a:r>
            <a:r>
              <a:rPr lang="en-US" sz="2400" b="1" dirty="0" err="1"/>
              <a:t>d’entrée</a:t>
            </a:r>
            <a:r>
              <a:rPr lang="en-US" sz="2400" b="1" dirty="0"/>
              <a:t> </a:t>
            </a:r>
            <a:r>
              <a:rPr lang="en-US" sz="2400" b="1" dirty="0" err="1"/>
              <a:t>vers</a:t>
            </a:r>
            <a:r>
              <a:rPr lang="en-US" sz="2400" b="1" dirty="0"/>
              <a:t> 5 M2 </a:t>
            </a:r>
            <a:r>
              <a:rPr lang="en-US" sz="2400" b="1" dirty="0" err="1"/>
              <a:t>d’excellence</a:t>
            </a:r>
            <a:endParaRPr lang="en-US" sz="2400" b="1" dirty="0"/>
          </a:p>
        </p:txBody>
      </p:sp>
      <p:sp>
        <p:nvSpPr>
          <p:cNvPr id="93" name="Rectangle 8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2CAB08-2902-4056-9C4D-5A533E46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72" y="5357367"/>
            <a:ext cx="3866051" cy="12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540D16-5739-4534-81C4-6080D4EB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fr-FR" sz="2800" dirty="0"/>
              <a:t>Le programme </a:t>
            </a:r>
            <a:r>
              <a:rPr lang="fr-FR" sz="2800" dirty="0" err="1"/>
              <a:t>Isit</a:t>
            </a:r>
            <a:r>
              <a:rPr lang="fr-FR" sz="2800" dirty="0"/>
              <a:t> / Paris Saclay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6F591A-D298-445E-800F-332920D1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85861" cy="4007886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Le master Paris Saclay (M1+DAST ou M1+MACI) + le diplôme de juriste  linguiste de l’</a:t>
            </a:r>
            <a:r>
              <a:rPr lang="fr-FR" sz="1800" dirty="0" err="1"/>
              <a:t>Isit</a:t>
            </a:r>
            <a:r>
              <a:rPr lang="fr-FR" sz="18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Une expérience internationale et multiculturelle unique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Un cursus aménagé pour une meilleure coordination entre les deux programmes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B4CF36-5BDE-4299-AF8B-74FEEDDA7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96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026" name="Picture 2" descr="ISIT - Ecole de management, communication, relations internationales,  traduction">
            <a:extLst>
              <a:ext uri="{FF2B5EF4-FFF2-40B4-BE49-F238E27FC236}">
                <a16:creationId xmlns:a16="http://schemas.microsoft.com/office/drawing/2014/main" id="{80CC543F-ABCA-4538-9219-8C092BBE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74" y="1443480"/>
            <a:ext cx="2771540" cy="86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77DFDF-988B-4512-80C9-A5BBF95AB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274" y="384752"/>
            <a:ext cx="2771541" cy="8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656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2D0011-235B-4D2F-9B14-B6B6C213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48" r="6015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43FFB9-8FDD-49A2-8E17-1DFA5D6E9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33" r="17389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59F85C-B8B5-427F-8002-5297721E7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19" r="18283" b="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7DE8A2-10B0-4A80-A3B8-74E24249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fr-FR" sz="2800" dirty="0"/>
              <a:t>Un accès à des M2 d’excellence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368F9E-B423-41D8-98AF-22ED582D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514600"/>
            <a:ext cx="5676435" cy="416767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dirty="0"/>
              <a:t>M2. Arbitrage et commerce international  (MACI)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M2. Diplomatie et négociations stratégiques (DNS – parcours négociations commerciales)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M2. Droit des activités spatiales et des télécommunications (DAST)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M2. Droit de la concurrence et des contrats (MCC)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M2. Entreprise et droit de l’Union européenne (EDUE)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8913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260415-D071-4179-A79B-7B58EDBE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3" r="1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E603A4-30D8-464D-BD1B-2A05708F8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r>
              <a:rPr lang="fr-FR" sz="3200" dirty="0"/>
              <a:t>Conditions d’admission au 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28FD53-3493-4EF9-9C6A-9D966662C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7050124" cy="3863240"/>
          </a:xfrm>
        </p:spPr>
        <p:txBody>
          <a:bodyPr anchor="t">
            <a:normAutofit fontScale="925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1800" dirty="0"/>
              <a:t>Deux étapes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Présélection sur dossier : la commission d’admission prendra en compte le parcours académique, les expériences professionnelles, la capacité à travailler dans un environnement international et le projet professionnel ou de recherche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FR" sz="1800" dirty="0"/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 Entretien devant un jury composé d’universitaires et de futurs employeurs pour mieux comprendre la motivation du candidat et sa capacité à travailler en équipe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FR" sz="18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1700" i="1" dirty="0"/>
              <a:t>Les candidats seront invités à indiquer le ou les M2 de leur choix dans le dossier de présélection</a:t>
            </a:r>
          </a:p>
        </p:txBody>
      </p:sp>
    </p:spTree>
    <p:extLst>
      <p:ext uri="{BB962C8B-B14F-4D97-AF65-F5344CB8AC3E}">
        <p14:creationId xmlns:p14="http://schemas.microsoft.com/office/powerpoint/2010/main" val="28314149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p!!Rectangle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personne, table, intérieur&#10;&#10;Description générée automatiquement">
            <a:extLst>
              <a:ext uri="{FF2B5EF4-FFF2-40B4-BE49-F238E27FC236}">
                <a16:creationId xmlns:a16="http://schemas.microsoft.com/office/drawing/2014/main" id="{55532792-7EFB-4C30-B124-F21D93B87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5" b="1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43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49C3FB-0EA8-4407-9B7E-361F63F5A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210" y="4909985"/>
            <a:ext cx="3212386" cy="1185353"/>
          </a:xfrm>
        </p:spPr>
        <p:txBody>
          <a:bodyPr anchor="ctr">
            <a:normAutofit/>
          </a:bodyPr>
          <a:lstStyle/>
          <a:p>
            <a:r>
              <a:rPr lang="fr-FR" sz="2600"/>
              <a:t>Les M2</a:t>
            </a:r>
          </a:p>
        </p:txBody>
      </p:sp>
      <p:sp>
        <p:nvSpPr>
          <p:cNvPr id="44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38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A9EEB5-187B-45B0-A32A-7278475E1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943616-B6D3-47EE-AF3E-CC855F6E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449" y="980368"/>
            <a:ext cx="3666744" cy="1106424"/>
          </a:xfrm>
        </p:spPr>
        <p:txBody>
          <a:bodyPr>
            <a:noAutofit/>
          </a:bodyPr>
          <a:lstStyle/>
          <a:p>
            <a:r>
              <a:rPr lang="fr-FR" sz="2800" dirty="0"/>
              <a:t>M2 Arbitrage et commerce international - MACI</a:t>
            </a: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F8FD0-43A4-420D-9C2F-53A208D21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85" y="4484602"/>
            <a:ext cx="3666744" cy="133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dirty="0"/>
              <a:t>Directeurs </a:t>
            </a:r>
            <a:br>
              <a:rPr lang="en-US" sz="2000" b="0" dirty="0"/>
            </a:br>
            <a:r>
              <a:rPr lang="fr-FR" sz="2000" dirty="0"/>
              <a:t>Fabienne </a:t>
            </a:r>
            <a:r>
              <a:rPr lang="fr-FR" sz="2000" dirty="0" err="1"/>
              <a:t>Jault-Seseke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r>
              <a:rPr lang="fr-FR" sz="2000" dirty="0"/>
              <a:t>Maximin de </a:t>
            </a:r>
            <a:r>
              <a:rPr lang="fr-FR" sz="2000" dirty="0" err="1"/>
              <a:t>Fontmichel</a:t>
            </a:r>
            <a:endParaRPr lang="fr-FR" sz="20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488B8AFD-7BB0-48F8-BEDC-9BECA20979E5}"/>
              </a:ext>
            </a:extLst>
          </p:cNvPr>
          <p:cNvSpPr txBox="1">
            <a:spLocks/>
          </p:cNvSpPr>
          <p:nvPr/>
        </p:nvSpPr>
        <p:spPr>
          <a:xfrm>
            <a:off x="174973" y="652843"/>
            <a:ext cx="4397027" cy="101688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sz="2000" i="1" dirty="0"/>
              <a:t>un master d’excellence et convivial dans le domaine de l’arbitrage et du commerce international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4782938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7FA04D-2073-457C-BC53-A0158379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fr-FR" sz="2500" dirty="0"/>
              <a:t>Une formation d’excellence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888BD5-B3DF-41E9-B1D7-D6C6D8C94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751364" cy="397131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200" dirty="0"/>
              <a:t>Une formation professionnalisante réputée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/>
              <a:t>Des cours théoriques assurés par des enseignants de référence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/>
              <a:t>Des séminaires assurés par les meilleurs professionnels de l’arbitrage et du commerce international  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200" dirty="0"/>
              <a:t>Des participations victorieuses dans les concours d’arbitrage </a:t>
            </a:r>
          </a:p>
          <a:p>
            <a:pPr>
              <a:lnSpc>
                <a:spcPct val="100000"/>
              </a:lnSpc>
            </a:pPr>
            <a:endParaRPr lang="fr-FR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99AF4F-B182-41A8-AC95-534C1AEA0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9" r="21897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58448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FC3C32-150F-4A1F-A986-889533F3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fr-FR" sz="2500" dirty="0"/>
              <a:t>Une expertise de haut niveau</a:t>
            </a:r>
          </a:p>
        </p:txBody>
      </p:sp>
      <p:pic>
        <p:nvPicPr>
          <p:cNvPr id="4" name="Image 3" descr="Une image contenant personne, table, intérieur, pièce&#10;&#10;Description générée automatiquement">
            <a:extLst>
              <a:ext uri="{FF2B5EF4-FFF2-40B4-BE49-F238E27FC236}">
                <a16:creationId xmlns:a16="http://schemas.microsoft.com/office/drawing/2014/main" id="{4E79173C-DE77-482C-9DAA-DC11CBE7E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3" r="24434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B26C8C-6C9D-493D-9459-9BA69875E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4063464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Des cours spécialisés :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Arbitrage, commerce international, contentieux international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Droit des investissements, droit des sociétés internationales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Des modules pratiques :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Ateliers, simulations de procès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Préparation aux concours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Stage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26788629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p!!Rectangle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DFD6E5F-DC75-4BCF-AEB5-13DAD074C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47414"/>
            <a:ext cx="12191980" cy="685799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 useBgFill="1">
        <p:nvSpPr>
          <p:cNvPr id="138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85D6FD-1FFF-42C9-984C-4F1DC74F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136" y="633618"/>
            <a:ext cx="4039276" cy="5495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M2 </a:t>
            </a:r>
            <a:r>
              <a:rPr lang="en-US" sz="2800" dirty="0" err="1"/>
              <a:t>Diplomatie</a:t>
            </a:r>
            <a:r>
              <a:rPr lang="en-US" sz="2800" dirty="0"/>
              <a:t> et </a:t>
            </a:r>
            <a:r>
              <a:rPr lang="en-US" sz="2800" dirty="0" err="1"/>
              <a:t>négociations</a:t>
            </a:r>
            <a:r>
              <a:rPr lang="en-US" sz="2800" dirty="0"/>
              <a:t> </a:t>
            </a:r>
            <a:r>
              <a:rPr lang="en-US" sz="2800" dirty="0" err="1"/>
              <a:t>stratégiques</a:t>
            </a:r>
            <a:r>
              <a:rPr lang="en-US" sz="2800" dirty="0"/>
              <a:t> - DNS</a:t>
            </a:r>
            <a:br>
              <a:rPr lang="en-US" sz="2800" dirty="0"/>
            </a:br>
            <a:br>
              <a:rPr lang="en-US" sz="2800" dirty="0"/>
            </a:br>
            <a:br>
              <a:rPr lang="en-US" sz="2000" dirty="0"/>
            </a:br>
            <a:r>
              <a:rPr lang="en-US" sz="2000" dirty="0" err="1"/>
              <a:t>Parcours</a:t>
            </a:r>
            <a:r>
              <a:rPr lang="en-US" sz="2000" dirty="0"/>
              <a:t> Droit – </a:t>
            </a:r>
            <a:r>
              <a:rPr lang="en-US" sz="2000" dirty="0" err="1"/>
              <a:t>Négociations</a:t>
            </a:r>
            <a:r>
              <a:rPr lang="en-US" sz="2000" dirty="0"/>
              <a:t> </a:t>
            </a:r>
            <a:r>
              <a:rPr lang="en-US" sz="2000" dirty="0" err="1"/>
              <a:t>économiques</a:t>
            </a:r>
            <a:r>
              <a:rPr lang="en-US" sz="2000" dirty="0"/>
              <a:t> </a:t>
            </a:r>
            <a:r>
              <a:rPr lang="en-US" sz="2000" dirty="0" err="1"/>
              <a:t>commerciales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b="0" dirty="0"/>
              <a:t>Directeurs </a:t>
            </a:r>
            <a:br>
              <a:rPr lang="en-US" sz="2000" b="0" dirty="0"/>
            </a:br>
            <a:r>
              <a:rPr lang="en-US" sz="2000" b="0" dirty="0"/>
              <a:t>Vincent Correia</a:t>
            </a:r>
            <a:br>
              <a:rPr lang="en-US" sz="2000" b="0" dirty="0"/>
            </a:br>
            <a:r>
              <a:rPr lang="en-US" sz="2000" b="0" dirty="0"/>
              <a:t>Delphine </a:t>
            </a:r>
            <a:r>
              <a:rPr lang="en-US" sz="2000" b="0" dirty="0" err="1"/>
              <a:t>Placidi-Frot</a:t>
            </a:r>
            <a:endParaRPr lang="en-US" sz="2000" b="0" dirty="0"/>
          </a:p>
        </p:txBody>
      </p:sp>
      <p:sp>
        <p:nvSpPr>
          <p:cNvPr id="143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6CEAE5EA-CE08-4B96-89FF-D43ACC77B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06" y="633618"/>
            <a:ext cx="4397027" cy="824121"/>
          </a:xfr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i="1" dirty="0"/>
              <a:t>Penser la </a:t>
            </a:r>
            <a:r>
              <a:rPr lang="en-US" sz="2000" i="1" dirty="0" err="1"/>
              <a:t>diplomatie</a:t>
            </a:r>
            <a:r>
              <a:rPr lang="en-US" sz="2000" i="1" dirty="0"/>
              <a:t> et </a:t>
            </a:r>
            <a:r>
              <a:rPr lang="en-US" sz="2000" i="1" dirty="0" err="1"/>
              <a:t>pratiquer</a:t>
            </a:r>
            <a:r>
              <a:rPr lang="en-US" sz="2000" i="1" dirty="0"/>
              <a:t> </a:t>
            </a:r>
            <a:r>
              <a:rPr lang="en-US" sz="2000" i="1" dirty="0" err="1"/>
              <a:t>l’art</a:t>
            </a:r>
            <a:r>
              <a:rPr lang="en-US" sz="2000" i="1" dirty="0"/>
              <a:t> de la </a:t>
            </a:r>
            <a:r>
              <a:rPr lang="en-US" sz="2000" i="1" dirty="0" err="1"/>
              <a:t>négociation</a:t>
            </a:r>
            <a:r>
              <a:rPr lang="en-US" sz="2000" i="1" dirty="0"/>
              <a:t> </a:t>
            </a:r>
            <a:r>
              <a:rPr lang="en-US" sz="2000" i="1" dirty="0" err="1"/>
              <a:t>internationale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330365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230646-5321-4B8B-B6D8-8BF3335BE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9" r="1025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A63AE-F8BA-4F5A-9008-1E38780C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554970"/>
            <a:ext cx="3652266" cy="1721886"/>
          </a:xfrm>
        </p:spPr>
        <p:txBody>
          <a:bodyPr anchor="b">
            <a:normAutofit/>
          </a:bodyPr>
          <a:lstStyle/>
          <a:p>
            <a:r>
              <a:rPr lang="fr-FR" sz="2500" dirty="0"/>
              <a:t>Une formation interdisciplinaire au cœur des relations internationales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C43F-F496-4233-A8F0-B8C672806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143442" cy="358497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Une Master ouvert aux politistes et aux juristes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Des cours en français et en anglais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Une compréhension du jeu diplomatique sous l’angle du droit, de la science politique et de l’économie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7300722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681BD-2B7D-43EE-9E9D-E43563C8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fr-FR" sz="2500" dirty="0"/>
              <a:t>La maîtrise des outils de la diplomatie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77BDB9-0734-44E5-9A9B-2DBF8C86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0" r="19417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E4650-6223-4F02-983B-64A5FE90D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947314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2200" dirty="0"/>
              <a:t>Travailler sur des cas empiriques concrets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2200" dirty="0"/>
              <a:t>Réaliser un projet professionnel 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2200" dirty="0"/>
              <a:t>Un stage obligatoire 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2200" dirty="0"/>
              <a:t>Un exercice de simulation de négociation, en partenariat avec des universités étrangères</a:t>
            </a:r>
          </a:p>
        </p:txBody>
      </p:sp>
    </p:spTree>
    <p:extLst>
      <p:ext uri="{BB962C8B-B14F-4D97-AF65-F5344CB8AC3E}">
        <p14:creationId xmlns:p14="http://schemas.microsoft.com/office/powerpoint/2010/main" val="5818208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81B7B4-7D7C-4F26-837F-1C1077FB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Une formation </a:t>
            </a:r>
            <a:r>
              <a:rPr lang="en-US" sz="2400" dirty="0" err="1"/>
              <a:t>d’excellence</a:t>
            </a:r>
            <a:r>
              <a:rPr lang="en-US" sz="2400" dirty="0"/>
              <a:t> au sein </a:t>
            </a:r>
            <a:r>
              <a:rPr lang="en-US" sz="2400" dirty="0" err="1"/>
              <a:t>d’une</a:t>
            </a:r>
            <a:r>
              <a:rPr lang="en-US" sz="2400" dirty="0"/>
              <a:t> </a:t>
            </a:r>
            <a:r>
              <a:rPr lang="en-US" sz="2400" dirty="0" err="1"/>
              <a:t>université</a:t>
            </a:r>
            <a:r>
              <a:rPr lang="en-US" sz="2400" dirty="0"/>
              <a:t> </a:t>
            </a:r>
            <a:r>
              <a:rPr lang="en-US" sz="2400" dirty="0" err="1"/>
              <a:t>mondialement</a:t>
            </a:r>
            <a:r>
              <a:rPr lang="en-US" sz="2400" dirty="0"/>
              <a:t> </a:t>
            </a:r>
            <a:r>
              <a:rPr lang="en-US" sz="2400" dirty="0" err="1"/>
              <a:t>connue</a:t>
            </a:r>
            <a:endParaRPr lang="en-US" sz="2400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3785924-238D-4D9A-A8DB-D13E5BD04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79" y="2688336"/>
            <a:ext cx="4498848" cy="3584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fr-FR" sz="1700" b="1" dirty="0" err="1">
                <a:latin typeface="+mn-lt"/>
              </a:rPr>
              <a:t>L’Université</a:t>
            </a:r>
            <a:r>
              <a:rPr lang="en-US" altLang="fr-FR" sz="1700" b="1" dirty="0">
                <a:latin typeface="+mn-lt"/>
              </a:rPr>
              <a:t> Paris-</a:t>
            </a:r>
            <a:r>
              <a:rPr lang="en-US" altLang="fr-FR" sz="1700" b="1" dirty="0" err="1">
                <a:latin typeface="+mn-lt"/>
              </a:rPr>
              <a:t>Saclay</a:t>
            </a:r>
            <a:r>
              <a:rPr lang="en-US" altLang="fr-FR" sz="1700" b="1" dirty="0">
                <a:latin typeface="+mn-lt"/>
              </a:rPr>
              <a:t> </a:t>
            </a:r>
          </a:p>
          <a:p>
            <a:pPr indent="-228600">
              <a:lnSpc>
                <a:spcPct val="110000"/>
              </a:lnSpc>
              <a:spcBef>
                <a:spcPct val="50000"/>
              </a:spcBef>
              <a:buClrTx/>
              <a:buSzTx/>
            </a:pPr>
            <a:r>
              <a:rPr lang="en-US" altLang="fr-FR" sz="1700" dirty="0">
                <a:latin typeface="+mn-lt"/>
              </a:rPr>
              <a:t>1</a:t>
            </a:r>
            <a:r>
              <a:rPr lang="en-US" altLang="fr-FR" sz="1700" baseline="30000" dirty="0">
                <a:latin typeface="+mn-lt"/>
              </a:rPr>
              <a:t>ère</a:t>
            </a:r>
            <a:r>
              <a:rPr lang="en-US" altLang="fr-FR" sz="1700" dirty="0">
                <a:latin typeface="+mn-lt"/>
              </a:rPr>
              <a:t>  </a:t>
            </a:r>
            <a:r>
              <a:rPr lang="en-US" altLang="fr-FR" sz="1700" dirty="0" err="1">
                <a:latin typeface="+mn-lt"/>
              </a:rPr>
              <a:t>meilleure</a:t>
            </a:r>
            <a:r>
              <a:rPr lang="en-US" altLang="fr-FR" sz="1700" dirty="0">
                <a:latin typeface="+mn-lt"/>
              </a:rPr>
              <a:t> </a:t>
            </a:r>
            <a:r>
              <a:rPr lang="en-US" altLang="fr-FR" sz="1700" dirty="0" err="1">
                <a:latin typeface="+mn-lt"/>
              </a:rPr>
              <a:t>université</a:t>
            </a:r>
            <a:r>
              <a:rPr lang="en-US" altLang="fr-FR" sz="1700" dirty="0">
                <a:latin typeface="+mn-lt"/>
              </a:rPr>
              <a:t> </a:t>
            </a:r>
            <a:r>
              <a:rPr lang="en-US" altLang="fr-FR" sz="1700" dirty="0" err="1">
                <a:latin typeface="+mn-lt"/>
              </a:rPr>
              <a:t>française</a:t>
            </a:r>
            <a:endParaRPr lang="en-US" altLang="fr-FR" sz="1700" dirty="0">
              <a:latin typeface="+mn-lt"/>
            </a:endParaRPr>
          </a:p>
          <a:p>
            <a:pPr indent="-228600">
              <a:lnSpc>
                <a:spcPct val="110000"/>
              </a:lnSpc>
              <a:spcBef>
                <a:spcPct val="50000"/>
              </a:spcBef>
              <a:buClrTx/>
              <a:buSzTx/>
            </a:pPr>
            <a:r>
              <a:rPr lang="en-US" altLang="fr-FR" sz="1700" dirty="0">
                <a:latin typeface="+mn-lt"/>
              </a:rPr>
              <a:t>13</a:t>
            </a:r>
            <a:r>
              <a:rPr lang="en-US" altLang="fr-FR" sz="1700" baseline="30000" dirty="0">
                <a:latin typeface="+mn-lt"/>
              </a:rPr>
              <a:t>ème</a:t>
            </a:r>
            <a:r>
              <a:rPr lang="en-US" altLang="fr-FR" sz="1700" dirty="0">
                <a:latin typeface="+mn-lt"/>
              </a:rPr>
              <a:t> </a:t>
            </a:r>
            <a:r>
              <a:rPr lang="en-US" altLang="fr-FR" sz="1700" dirty="0" err="1">
                <a:latin typeface="+mn-lt"/>
              </a:rPr>
              <a:t>meilleure</a:t>
            </a:r>
            <a:r>
              <a:rPr lang="en-US" altLang="fr-FR" sz="1700" dirty="0">
                <a:latin typeface="+mn-lt"/>
              </a:rPr>
              <a:t> </a:t>
            </a:r>
            <a:r>
              <a:rPr lang="en-US" altLang="fr-FR" sz="1700" dirty="0" err="1">
                <a:latin typeface="+mn-lt"/>
              </a:rPr>
              <a:t>université</a:t>
            </a:r>
            <a:r>
              <a:rPr lang="en-US" altLang="fr-FR" sz="1700" dirty="0">
                <a:latin typeface="+mn-lt"/>
              </a:rPr>
              <a:t> </a:t>
            </a:r>
            <a:r>
              <a:rPr lang="en-US" altLang="fr-FR" sz="1700" dirty="0" err="1">
                <a:latin typeface="+mn-lt"/>
              </a:rPr>
              <a:t>mondiale</a:t>
            </a:r>
            <a:endParaRPr lang="en-US" altLang="fr-FR" sz="1700" dirty="0">
              <a:latin typeface="+mn-lt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Tx/>
              <a:buSzTx/>
              <a:buNone/>
            </a:pPr>
            <a:r>
              <a:rPr lang="en-US" altLang="fr-FR" sz="1700" i="1" dirty="0">
                <a:latin typeface="+mn-lt"/>
              </a:rPr>
              <a:t>Shanghai Academic Ranking of Word Universities</a:t>
            </a:r>
          </a:p>
          <a:p>
            <a:pPr indent="-228600">
              <a:lnSpc>
                <a:spcPct val="110000"/>
              </a:lnSpc>
              <a:spcBef>
                <a:spcPct val="50000"/>
              </a:spcBef>
              <a:buClrTx/>
              <a:buSzTx/>
            </a:pPr>
            <a:endParaRPr lang="en-US" altLang="fr-FR" sz="1700" b="1" dirty="0">
              <a:latin typeface="+mn-lt"/>
            </a:endParaRPr>
          </a:p>
          <a:p>
            <a:pPr indent="-228600">
              <a:lnSpc>
                <a:spcPct val="110000"/>
              </a:lnSpc>
              <a:spcBef>
                <a:spcPct val="50000"/>
              </a:spcBef>
              <a:buClrTx/>
              <a:buSzTx/>
            </a:pPr>
            <a:endParaRPr lang="en-US" altLang="fr-FR" sz="1700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B2323D-D19D-485F-9E5F-B1915FA8D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1" r="16563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FD8F135-50D2-442D-B52A-FDDD438F3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" y="5880049"/>
            <a:ext cx="2186135" cy="6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483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p!!Rectangle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roducts for Small Satellites | Alén Space">
            <a:extLst>
              <a:ext uri="{FF2B5EF4-FFF2-40B4-BE49-F238E27FC236}">
                <a16:creationId xmlns:a16="http://schemas.microsoft.com/office/drawing/2014/main" id="{959FF1FA-B635-4364-A50B-B21785127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6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5D05BD-A1F3-4B1A-BFF9-6148B446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087" y="633619"/>
            <a:ext cx="4098800" cy="54959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M2 Droit des </a:t>
            </a:r>
            <a:r>
              <a:rPr lang="en-US" sz="2800" dirty="0" err="1"/>
              <a:t>activités</a:t>
            </a:r>
            <a:r>
              <a:rPr lang="en-US" sz="2800" dirty="0"/>
              <a:t> </a:t>
            </a:r>
            <a:r>
              <a:rPr lang="en-US" sz="2800" dirty="0" err="1"/>
              <a:t>aérospatiales</a:t>
            </a:r>
            <a:r>
              <a:rPr lang="en-US" sz="2800" dirty="0"/>
              <a:t> et des </a:t>
            </a:r>
            <a:r>
              <a:rPr lang="en-US" sz="2800" dirty="0" err="1"/>
              <a:t>télécommunications</a:t>
            </a:r>
            <a:r>
              <a:rPr lang="en-US" sz="2800" dirty="0"/>
              <a:t> - DAST</a:t>
            </a:r>
            <a:br>
              <a:rPr lang="en-US" sz="2300" dirty="0"/>
            </a:br>
            <a:br>
              <a:rPr lang="en-US" sz="23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2200" b="0" dirty="0"/>
              <a:t>Directeur : Philippe Achilleas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1800" b="0" dirty="0">
                <a:sym typeface="Source Serif Pro Bold"/>
              </a:rPr>
              <a:t>1er au </a:t>
            </a:r>
            <a:r>
              <a:rPr lang="en-US" sz="1800" b="0" dirty="0" err="1">
                <a:sym typeface="Source Serif Pro Bold"/>
              </a:rPr>
              <a:t>classement</a:t>
            </a:r>
            <a:r>
              <a:rPr lang="en-US" sz="1800" b="0" dirty="0">
                <a:sym typeface="Source Serif Pro Bold"/>
              </a:rPr>
              <a:t> </a:t>
            </a:r>
            <a:r>
              <a:rPr lang="en-US" sz="1800" b="0" dirty="0" err="1">
                <a:sym typeface="Source Serif Pro Bold"/>
              </a:rPr>
              <a:t>Eduniversal</a:t>
            </a:r>
            <a:r>
              <a:rPr lang="en-US" sz="1800" b="0" dirty="0">
                <a:sym typeface="Source Serif Pro Bold"/>
              </a:rPr>
              <a:t> </a:t>
            </a:r>
            <a:r>
              <a:rPr lang="en-US" sz="1800" b="0" dirty="0" err="1">
                <a:sym typeface="Source Serif Pro Bold"/>
              </a:rPr>
              <a:t>spécialité</a:t>
            </a:r>
            <a:r>
              <a:rPr lang="en-US" sz="1800" b="0" dirty="0">
                <a:sym typeface="Source Serif Pro Bold"/>
              </a:rPr>
              <a:t> Droit du numérique (</a:t>
            </a:r>
            <a:r>
              <a:rPr lang="en-US" sz="1800" b="0" dirty="0" err="1">
                <a:sym typeface="Source Serif Pro Bold"/>
              </a:rPr>
              <a:t>depuis</a:t>
            </a:r>
            <a:r>
              <a:rPr lang="en-US" sz="1800" b="0" dirty="0">
                <a:sym typeface="Source Serif Pro Bold"/>
              </a:rPr>
              <a:t> 2013)</a:t>
            </a:r>
            <a:endParaRPr lang="en-US" sz="1400" dirty="0"/>
          </a:p>
        </p:txBody>
      </p:sp>
      <p:sp>
        <p:nvSpPr>
          <p:cNvPr id="4107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8" name="Rectangle 76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contenu 11">
            <a:extLst>
              <a:ext uri="{FF2B5EF4-FFF2-40B4-BE49-F238E27FC236}">
                <a16:creationId xmlns:a16="http://schemas.microsoft.com/office/drawing/2014/main" id="{E22E91CA-4FC4-42F0-B0C5-975D00D1266D}"/>
              </a:ext>
            </a:extLst>
          </p:cNvPr>
          <p:cNvSpPr txBox="1">
            <a:spLocks/>
          </p:cNvSpPr>
          <p:nvPr/>
        </p:nvSpPr>
        <p:spPr>
          <a:xfrm>
            <a:off x="572538" y="633619"/>
            <a:ext cx="3906697" cy="70408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Le droit au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cœur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des industries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technologiques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et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stratégiques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38108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4">
            <a:extLst>
              <a:ext uri="{FF2B5EF4-FFF2-40B4-BE49-F238E27FC236}">
                <a16:creationId xmlns:a16="http://schemas.microsoft.com/office/drawing/2014/main" id="{BD9E8788-15EE-4BF9-8CDA-D214B4431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r="39349"/>
          <a:stretch>
            <a:fillRect/>
          </a:stretch>
        </p:blipFill>
        <p:spPr bwMode="auto">
          <a:xfrm>
            <a:off x="3242086" y="2660262"/>
            <a:ext cx="2427771" cy="370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 3">
            <a:extLst>
              <a:ext uri="{FF2B5EF4-FFF2-40B4-BE49-F238E27FC236}">
                <a16:creationId xmlns:a16="http://schemas.microsoft.com/office/drawing/2014/main" id="{DDDB1876-E74A-4DED-A9A9-165407111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34354"/>
          <a:stretch>
            <a:fillRect/>
          </a:stretch>
        </p:blipFill>
        <p:spPr bwMode="auto">
          <a:xfrm>
            <a:off x="9101521" y="2620825"/>
            <a:ext cx="2261738" cy="36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re 1">
            <a:extLst>
              <a:ext uri="{FF2B5EF4-FFF2-40B4-BE49-F238E27FC236}">
                <a16:creationId xmlns:a16="http://schemas.microsoft.com/office/drawing/2014/main" id="{38595261-4ABB-433A-8AF0-FF4914CE97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85938" y="762000"/>
            <a:ext cx="8583612" cy="9906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altLang="fr-FR" sz="2500" dirty="0"/>
              <a:t>Une formation internationale interdisciplinaire et professionnalisante pour les métiers de demain </a:t>
            </a: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C6831AB1-1258-42AF-85ED-BC72A398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6" y="2660262"/>
            <a:ext cx="2448063" cy="367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>
            <a:extLst>
              <a:ext uri="{FF2B5EF4-FFF2-40B4-BE49-F238E27FC236}">
                <a16:creationId xmlns:a16="http://schemas.microsoft.com/office/drawing/2014/main" id="{21D8DABA-F033-4413-9EBB-CB2E6CBFF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00" y="2609756"/>
            <a:ext cx="2460977" cy="36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ZoneTexte 2">
            <a:extLst>
              <a:ext uri="{FF2B5EF4-FFF2-40B4-BE49-F238E27FC236}">
                <a16:creationId xmlns:a16="http://schemas.microsoft.com/office/drawing/2014/main" id="{3D90E3FD-EAA5-415D-9413-3128F4EF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81" y="4857751"/>
            <a:ext cx="2470288" cy="64633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FF00"/>
                </a:solidFill>
                <a:ea typeface="MS PGothic" panose="020B0600070205080204" pitchFamily="34" charset="-128"/>
              </a:rPr>
              <a:t>Espace et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FF00"/>
                </a:solidFill>
                <a:ea typeface="MS PGothic" panose="020B0600070205080204" pitchFamily="34" charset="-128"/>
              </a:rPr>
              <a:t>Applications</a:t>
            </a:r>
          </a:p>
        </p:txBody>
      </p:sp>
      <p:sp>
        <p:nvSpPr>
          <p:cNvPr id="8200" name="ZoneTexte 11">
            <a:extLst>
              <a:ext uri="{FF2B5EF4-FFF2-40B4-BE49-F238E27FC236}">
                <a16:creationId xmlns:a16="http://schemas.microsoft.com/office/drawing/2014/main" id="{C4828F2B-AA99-4847-BE53-1DE57211D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768" y="4848225"/>
            <a:ext cx="2466512" cy="64633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00"/>
                </a:solidFill>
                <a:ea typeface="MS PGothic" panose="020B0600070205080204" pitchFamily="34" charset="-128"/>
              </a:rPr>
              <a:t>Télécoms et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00"/>
                </a:solidFill>
                <a:ea typeface="MS PGothic" panose="020B0600070205080204" pitchFamily="34" charset="-128"/>
              </a:rPr>
              <a:t>Numérique</a:t>
            </a:r>
          </a:p>
        </p:txBody>
      </p:sp>
      <p:sp>
        <p:nvSpPr>
          <p:cNvPr id="8201" name="ZoneTexte 12">
            <a:extLst>
              <a:ext uri="{FF2B5EF4-FFF2-40B4-BE49-F238E27FC236}">
                <a16:creationId xmlns:a16="http://schemas.microsoft.com/office/drawing/2014/main" id="{9A4C4F30-276E-4968-8355-02FDD940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5200" y="4834560"/>
            <a:ext cx="2460977" cy="64633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00"/>
                </a:solidFill>
                <a:ea typeface="MS PGothic" panose="020B0600070205080204" pitchFamily="34" charset="-128"/>
              </a:rPr>
              <a:t>Aéronautique et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FFFF00"/>
                </a:solidFill>
                <a:ea typeface="MS PGothic" panose="020B0600070205080204" pitchFamily="34" charset="-128"/>
              </a:rPr>
              <a:t>Aviation</a:t>
            </a:r>
          </a:p>
        </p:txBody>
      </p:sp>
      <p:sp>
        <p:nvSpPr>
          <p:cNvPr id="8202" name="ZoneTexte 15">
            <a:extLst>
              <a:ext uri="{FF2B5EF4-FFF2-40B4-BE49-F238E27FC236}">
                <a16:creationId xmlns:a16="http://schemas.microsoft.com/office/drawing/2014/main" id="{FE371925-E556-4771-B6F6-A82045653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522" y="4834561"/>
            <a:ext cx="2261738" cy="646331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FF00"/>
                </a:solidFill>
                <a:ea typeface="MS PGothic" panose="020B0600070205080204" pitchFamily="34" charset="-128"/>
              </a:rPr>
              <a:t>Défense et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FFFF00"/>
                </a:solidFill>
                <a:ea typeface="MS PGothic" panose="020B0600070205080204" pitchFamily="34" charset="-128"/>
              </a:rPr>
              <a:t>Sécurité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BD0E76-47D4-447F-BCE5-DC3FC3774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9" r="7938" b="-1"/>
          <a:stretch/>
        </p:blipFill>
        <p:spPr>
          <a:xfrm>
            <a:off x="3693179" y="10"/>
            <a:ext cx="8668512" cy="6857990"/>
          </a:xfrm>
          <a:prstGeom prst="rect">
            <a:avLst/>
          </a:prstGeom>
        </p:spPr>
      </p:pic>
      <p:sp>
        <p:nvSpPr>
          <p:cNvPr id="44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16B60B-B455-4335-AFA6-1A8D1951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2" y="1161288"/>
            <a:ext cx="4227411" cy="1124712"/>
          </a:xfrm>
        </p:spPr>
        <p:txBody>
          <a:bodyPr anchor="b">
            <a:normAutofit fontScale="90000"/>
          </a:bodyPr>
          <a:lstStyle/>
          <a:p>
            <a:r>
              <a:rPr lang="fr-FR" sz="2800" dirty="0"/>
              <a:t>Une formation et un CDD : </a:t>
            </a:r>
            <a:br>
              <a:rPr lang="fr-FR" sz="2800" dirty="0"/>
            </a:br>
            <a:r>
              <a:rPr lang="fr-FR" sz="2800" dirty="0"/>
              <a:t>l’atout de l’alternance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045719-6918-4F45-8CBA-A5D3A1B8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53" y="2443480"/>
            <a:ext cx="7042579" cy="3940888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Une diversité des enseignements combinant droit, technique, sciences politiques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Des voyages professionnels autour du monde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Une équipe pédagogique composée de futurs employeurs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Des partenariats prestigieux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Un réseau </a:t>
            </a:r>
            <a:r>
              <a:rPr lang="fr-FR" sz="2000" dirty="0" err="1"/>
              <a:t>d’alumni</a:t>
            </a:r>
            <a:r>
              <a:rPr lang="fr-FR" sz="2000" dirty="0"/>
              <a:t> actif dans 25 pays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7541747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p!!Rectangle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7371F2-9C89-4694-A2E8-40A372D60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6" b="127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74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87DA00-AEFD-42DE-BFEE-6D767E41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02" y="728456"/>
            <a:ext cx="3666744" cy="48770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M2 Droit de la concurrence et des </a:t>
            </a:r>
            <a:r>
              <a:rPr lang="en-US" sz="2800" dirty="0" err="1"/>
              <a:t>contrats</a:t>
            </a:r>
            <a:r>
              <a:rPr lang="en-US" sz="2800" dirty="0"/>
              <a:t> - M</a:t>
            </a:r>
            <a:r>
              <a:rPr lang="fr-FR" sz="2800" dirty="0"/>
              <a:t>CC</a:t>
            </a:r>
            <a:br>
              <a:rPr lang="en-US" sz="2400" dirty="0"/>
            </a:br>
            <a:br>
              <a:rPr lang="en-US" sz="24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b="0" dirty="0"/>
              <a:t>Directeur : Muriel </a:t>
            </a:r>
            <a:r>
              <a:rPr lang="en-US" sz="2000" b="0" dirty="0" err="1"/>
              <a:t>Chagny</a:t>
            </a:r>
            <a:br>
              <a:rPr lang="en-US" sz="2000" b="0" dirty="0"/>
            </a:br>
            <a:br>
              <a:rPr lang="en-US" sz="2000" b="0" dirty="0"/>
            </a:br>
            <a:br>
              <a:rPr lang="en-US" sz="2000" b="0" dirty="0"/>
            </a:b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>
                <a:sym typeface="Source Serif Pro Bold"/>
              </a:rPr>
              <a:t>1er au </a:t>
            </a:r>
            <a:r>
              <a:rPr lang="en-US" sz="2000" b="0" dirty="0" err="1">
                <a:sym typeface="Source Serif Pro Bold"/>
              </a:rPr>
              <a:t>classement</a:t>
            </a:r>
            <a:r>
              <a:rPr lang="en-US" sz="2000" b="0" dirty="0">
                <a:sym typeface="Source Serif Pro Bold"/>
              </a:rPr>
              <a:t> </a:t>
            </a:r>
            <a:r>
              <a:rPr lang="en-US" sz="2000" b="0" dirty="0" err="1">
                <a:sym typeface="Source Serif Pro Bold"/>
              </a:rPr>
              <a:t>Eduniversal</a:t>
            </a:r>
            <a:r>
              <a:rPr lang="en-US" sz="2000" b="0" dirty="0">
                <a:sym typeface="Source Serif Pro Bold"/>
              </a:rPr>
              <a:t> </a:t>
            </a:r>
            <a:r>
              <a:rPr lang="en-US" sz="2000" b="0" dirty="0" err="1">
                <a:sym typeface="Source Serif Pro Bold"/>
              </a:rPr>
              <a:t>spécialité</a:t>
            </a:r>
            <a:r>
              <a:rPr lang="en-US" sz="2000" b="0" dirty="0">
                <a:sym typeface="Source Serif Pro Bold"/>
              </a:rPr>
              <a:t> Droit </a:t>
            </a:r>
            <a:r>
              <a:rPr lang="en-US" sz="2000" b="0" dirty="0" err="1">
                <a:sym typeface="Source Serif Pro Bold"/>
              </a:rPr>
              <a:t>Economique</a:t>
            </a:r>
            <a:r>
              <a:rPr lang="en-US" sz="2000" b="0" dirty="0">
                <a:sym typeface="Source Serif Pro Bold"/>
              </a:rPr>
              <a:t> / Droit de la Concurrence (</a:t>
            </a:r>
            <a:r>
              <a:rPr lang="en-US" sz="2000" b="0" dirty="0" err="1">
                <a:sym typeface="Source Serif Pro Bold"/>
              </a:rPr>
              <a:t>depuis</a:t>
            </a:r>
            <a:r>
              <a:rPr lang="en-US" sz="2000" b="0" dirty="0">
                <a:sym typeface="Source Serif Pro Bold"/>
              </a:rPr>
              <a:t> 2016)</a:t>
            </a:r>
            <a:endParaRPr lang="en-US" sz="2000" b="0" dirty="0"/>
          </a:p>
        </p:txBody>
      </p:sp>
      <p:sp>
        <p:nvSpPr>
          <p:cNvPr id="76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contenu 11">
            <a:extLst>
              <a:ext uri="{FF2B5EF4-FFF2-40B4-BE49-F238E27FC236}">
                <a16:creationId xmlns:a16="http://schemas.microsoft.com/office/drawing/2014/main" id="{D68435EE-1D5E-4587-B875-630B8E5F0CFC}"/>
              </a:ext>
            </a:extLst>
          </p:cNvPr>
          <p:cNvSpPr txBox="1">
            <a:spLocks/>
          </p:cNvSpPr>
          <p:nvPr/>
        </p:nvSpPr>
        <p:spPr>
          <a:xfrm>
            <a:off x="572538" y="633619"/>
            <a:ext cx="5205410" cy="101688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L’alliance d’une spécialisation en droit de la concurrence et d’un approfondissement en droit des contrats</a:t>
            </a:r>
          </a:p>
        </p:txBody>
      </p:sp>
    </p:spTree>
    <p:extLst>
      <p:ext uri="{BB962C8B-B14F-4D97-AF65-F5344CB8AC3E}">
        <p14:creationId xmlns:p14="http://schemas.microsoft.com/office/powerpoint/2010/main" val="102968595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88CB74-9BFA-40C8-ADFB-2F471918E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324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2482ED-375A-4A63-BF86-40AB1788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231900"/>
            <a:ext cx="4833953" cy="1124712"/>
          </a:xfrm>
        </p:spPr>
        <p:txBody>
          <a:bodyPr anchor="b">
            <a:normAutofit fontScale="90000"/>
          </a:bodyPr>
          <a:lstStyle/>
          <a:p>
            <a:r>
              <a:rPr lang="fr-FR" sz="2800" dirty="0"/>
              <a:t>Deux piliers d’enseignement </a:t>
            </a:r>
            <a:br>
              <a:rPr lang="fr-FR" sz="2800" dirty="0"/>
            </a:br>
            <a:r>
              <a:rPr lang="fr-FR" sz="2800" dirty="0"/>
              <a:t>Deux voies d’enseignement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2091E7-E371-483F-AB82-B6A0ED857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2" y="2718054"/>
            <a:ext cx="4231294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2000" dirty="0"/>
              <a:t>1. CONCURRENCE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/>
              <a:t>Formation spécialisée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/>
              <a:t>Spécialité très recherchée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/>
              <a:t>Spécialité stimulante : mobilisation de la théorie économique</a:t>
            </a:r>
          </a:p>
          <a:p>
            <a:pPr marL="0" indent="0">
              <a:buNone/>
            </a:pPr>
            <a:endParaRPr lang="fr-FR" sz="1700" dirty="0"/>
          </a:p>
          <a:p>
            <a:pPr marL="0" indent="0">
              <a:buNone/>
            </a:pPr>
            <a:endParaRPr lang="fr-FR" sz="1700" dirty="0"/>
          </a:p>
          <a:p>
            <a:pPr marL="0" indent="0">
              <a:buNone/>
            </a:pPr>
            <a:endParaRPr lang="fr-FR" sz="17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EADC4F-703B-4333-8E4D-3FA844AD6617}"/>
              </a:ext>
            </a:extLst>
          </p:cNvPr>
          <p:cNvSpPr txBox="1"/>
          <p:nvPr/>
        </p:nvSpPr>
        <p:spPr>
          <a:xfrm>
            <a:off x="4417173" y="4025581"/>
            <a:ext cx="6675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2. CONTRATS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Formation généraliste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Base de l’activité de juriste en droit des affaires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Intérêt à court terme avec la préparation du CRFPA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13E05C-03AB-4A19-8C9C-8B0E2E4D95E5}"/>
              </a:ext>
            </a:extLst>
          </p:cNvPr>
          <p:cNvSpPr txBox="1"/>
          <p:nvPr/>
        </p:nvSpPr>
        <p:spPr>
          <a:xfrm>
            <a:off x="159058" y="5705627"/>
            <a:ext cx="11317324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Voie professionnelle : Modules pratiques, stage et mémoire</a:t>
            </a:r>
          </a:p>
          <a:p>
            <a:endParaRPr lang="fr-FR" sz="2000" dirty="0"/>
          </a:p>
          <a:p>
            <a:r>
              <a:rPr lang="fr-FR" sz="2000" dirty="0"/>
              <a:t>Voie recherche : mémoire de recherche, possibilité de poursuite en thèse  </a:t>
            </a:r>
          </a:p>
        </p:txBody>
      </p:sp>
    </p:spTree>
    <p:extLst>
      <p:ext uri="{BB962C8B-B14F-4D97-AF65-F5344CB8AC3E}">
        <p14:creationId xmlns:p14="http://schemas.microsoft.com/office/powerpoint/2010/main" val="4249073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1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BC6D11-A258-4725-BF3E-CD54C7DB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fr-FR" sz="2500" dirty="0"/>
              <a:t>Une formation complète</a:t>
            </a:r>
          </a:p>
        </p:txBody>
      </p:sp>
      <p:sp>
        <p:nvSpPr>
          <p:cNvPr id="48" name="Rectangle 2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5D8F93B0-980D-4AEE-BEA0-FE4BD23D1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510580"/>
            <a:ext cx="4443154" cy="2026321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700" dirty="0"/>
              <a:t>Ateliers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Entrée dans la vie professionnelle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Art oratoire et plaidoiries (</a:t>
            </a:r>
            <a:r>
              <a:rPr lang="fr-FR" sz="1700" dirty="0" err="1"/>
              <a:t>White&amp;Case</a:t>
            </a:r>
            <a:r>
              <a:rPr lang="fr-FR" sz="17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Négociations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Rédactions &amp; Newsletters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B4EA040-683B-46D4-8112-179537314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" r="26749"/>
          <a:stretch/>
        </p:blipFill>
        <p:spPr>
          <a:xfrm>
            <a:off x="5819869" y="625683"/>
            <a:ext cx="5572318" cy="5551280"/>
          </a:xfrm>
          <a:prstGeom prst="rect">
            <a:avLst/>
          </a:prstGeom>
        </p:spPr>
      </p:pic>
      <p:sp>
        <p:nvSpPr>
          <p:cNvPr id="46" name="Content Placeholder 7">
            <a:extLst>
              <a:ext uri="{FF2B5EF4-FFF2-40B4-BE49-F238E27FC236}">
                <a16:creationId xmlns:a16="http://schemas.microsoft.com/office/drawing/2014/main" id="{30AD4FBE-7967-4E62-8B49-E6E2A5A38A3A}"/>
              </a:ext>
            </a:extLst>
          </p:cNvPr>
          <p:cNvSpPr txBox="1">
            <a:spLocks/>
          </p:cNvSpPr>
          <p:nvPr/>
        </p:nvSpPr>
        <p:spPr>
          <a:xfrm>
            <a:off x="411480" y="4968219"/>
            <a:ext cx="4443154" cy="174239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700" dirty="0"/>
              <a:t>Projets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Concours (Lamy, ADLC, CIAM, KLC)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Interventions lors de colloques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700" dirty="0"/>
              <a:t>Revue Saclay Concurrence Contrats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9900243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p!!Rectangle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The EU competition regime for vertical agreements: (high) time for a  digital update? - EU Business News">
            <a:extLst>
              <a:ext uri="{FF2B5EF4-FFF2-40B4-BE49-F238E27FC236}">
                <a16:creationId xmlns:a16="http://schemas.microsoft.com/office/drawing/2014/main" id="{9A75231F-A2BF-4DA2-9338-803C213CB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6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B43A11-3947-4771-A126-79483508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02" y="1642976"/>
            <a:ext cx="3666744" cy="27897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dirty="0"/>
              <a:t>M2 </a:t>
            </a:r>
            <a:r>
              <a:rPr lang="en-US" sz="2400" dirty="0" err="1"/>
              <a:t>Entreprises</a:t>
            </a:r>
            <a:r>
              <a:rPr lang="en-US" sz="2400" dirty="0"/>
              <a:t> et droit de </a:t>
            </a:r>
            <a:r>
              <a:rPr lang="en-US" sz="2400" dirty="0" err="1"/>
              <a:t>l'Union</a:t>
            </a:r>
            <a:r>
              <a:rPr lang="en-US" sz="2400" dirty="0"/>
              <a:t> </a:t>
            </a:r>
            <a:r>
              <a:rPr lang="en-US" sz="2400" dirty="0" err="1"/>
              <a:t>européenne</a:t>
            </a:r>
            <a:r>
              <a:rPr lang="en-US" sz="2400" dirty="0"/>
              <a:t> - EDUE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b="0" dirty="0"/>
              <a:t>Directeurs </a:t>
            </a:r>
            <a:br>
              <a:rPr lang="en-US" sz="2400" b="0" dirty="0"/>
            </a:br>
            <a:r>
              <a:rPr lang="en-US" sz="2400" b="0" dirty="0"/>
              <a:t>Jean-Marc </a:t>
            </a:r>
            <a:r>
              <a:rPr lang="en-US" sz="2400" b="0" dirty="0" err="1"/>
              <a:t>Peyrical</a:t>
            </a:r>
            <a:r>
              <a:rPr lang="en-US" sz="2400" b="0" dirty="0"/>
              <a:t> </a:t>
            </a:r>
            <a:br>
              <a:rPr lang="en-US" sz="2400" b="0" dirty="0"/>
            </a:br>
            <a:r>
              <a:rPr lang="en-US" sz="2400" b="0" dirty="0"/>
              <a:t>Jean-Michel </a:t>
            </a:r>
            <a:r>
              <a:rPr lang="en-US" sz="2400" b="0" dirty="0" err="1"/>
              <a:t>Communier</a:t>
            </a:r>
            <a:endParaRPr lang="en-US" sz="2400" b="0" dirty="0"/>
          </a:p>
        </p:txBody>
      </p:sp>
      <p:sp>
        <p:nvSpPr>
          <p:cNvPr id="28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contenu 11">
            <a:extLst>
              <a:ext uri="{FF2B5EF4-FFF2-40B4-BE49-F238E27FC236}">
                <a16:creationId xmlns:a16="http://schemas.microsoft.com/office/drawing/2014/main" id="{B8C432B4-A06F-4C92-BC23-7B4EDFA3668D}"/>
              </a:ext>
            </a:extLst>
          </p:cNvPr>
          <p:cNvSpPr txBox="1">
            <a:spLocks/>
          </p:cNvSpPr>
          <p:nvPr/>
        </p:nvSpPr>
        <p:spPr>
          <a:xfrm>
            <a:off x="572538" y="633620"/>
            <a:ext cx="3866940" cy="70408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Une formation pour devenir un acteur de l’Europe de demain</a:t>
            </a:r>
          </a:p>
        </p:txBody>
      </p:sp>
    </p:spTree>
    <p:extLst>
      <p:ext uri="{BB962C8B-B14F-4D97-AF65-F5344CB8AC3E}">
        <p14:creationId xmlns:p14="http://schemas.microsoft.com/office/powerpoint/2010/main" val="100984695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B42ABF-494A-4F45-961C-C1A325039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A63AE-F8BA-4F5A-9008-1E38780C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552598" cy="1124712"/>
          </a:xfrm>
        </p:spPr>
        <p:txBody>
          <a:bodyPr anchor="b">
            <a:normAutofit/>
          </a:bodyPr>
          <a:lstStyle/>
          <a:p>
            <a:r>
              <a:rPr lang="fr-FR" sz="2500" dirty="0"/>
              <a:t>Une formation qui combine le droit européen et le monde des entreprises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C43F-F496-4233-A8F0-B8C672806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493940" cy="369751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Maitriser le droit européen des affaires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Se spécialiser en droit européen de la concurrence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2000" dirty="0"/>
              <a:t>Comprendre les problématiques économiques concernant le développement des stratégies d’entreprise en Europe et à l’international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/>
          </a:p>
          <a:p>
            <a:pPr marL="0" indent="0">
              <a:lnSpc>
                <a:spcPct val="100000"/>
              </a:lnSpc>
              <a:buNone/>
            </a:pPr>
            <a:endParaRPr lang="fr-FR" sz="1200" dirty="0"/>
          </a:p>
          <a:p>
            <a:pPr marL="0" indent="0">
              <a:lnSpc>
                <a:spcPct val="100000"/>
              </a:lnSpc>
              <a:buNone/>
            </a:pPr>
            <a:endParaRPr lang="fr-FR" sz="1200" dirty="0"/>
          </a:p>
          <a:p>
            <a:pPr>
              <a:lnSpc>
                <a:spcPct val="100000"/>
              </a:lnSpc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8501855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A63AE-F8BA-4F5A-9008-1E38780C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fr-FR" sz="2500" dirty="0"/>
              <a:t>Des compétences uniques au service des entreprises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C43F-F496-4233-A8F0-B8C672806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217099"/>
            <a:ext cx="6819012" cy="342224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Etudier les politiques industrielles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32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Procéder à des analyses économiques de marchés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32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Se former à la stratégie d’entreprise et  lobbying institutionnel</a:t>
            </a:r>
          </a:p>
          <a:p>
            <a:pPr marL="0" indent="0">
              <a:lnSpc>
                <a:spcPct val="100000"/>
              </a:lnSpc>
              <a:buNone/>
            </a:pPr>
            <a:endParaRPr lang="fr-FR" sz="32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Comprendre l'intelligence économique au niveau européen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500" dirty="0"/>
          </a:p>
          <a:p>
            <a:pPr marL="0" indent="0">
              <a:lnSpc>
                <a:spcPct val="100000"/>
              </a:lnSpc>
              <a:buNone/>
            </a:pPr>
            <a:endParaRPr lang="fr-FR" sz="1500" dirty="0"/>
          </a:p>
          <a:p>
            <a:pPr marL="0" indent="0">
              <a:lnSpc>
                <a:spcPct val="100000"/>
              </a:lnSpc>
              <a:buNone/>
            </a:pPr>
            <a:endParaRPr lang="fr-FR" sz="1500" dirty="0"/>
          </a:p>
          <a:p>
            <a:pPr>
              <a:lnSpc>
                <a:spcPct val="100000"/>
              </a:lnSpc>
            </a:pPr>
            <a:endParaRPr lang="fr-FR" sz="1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956BC5-8F83-434D-AF9E-2CEAAF430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6" r="26246" b="-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05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9507C-B6DD-4949-B52E-E4D1AC52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partenaires d’exception</a:t>
            </a:r>
          </a:p>
        </p:txBody>
      </p:sp>
      <p:pic>
        <p:nvPicPr>
          <p:cNvPr id="4" name="1200px-Jones_Day_Logo_1.svg.png" descr="1200px-Jones_Day_Logo_1.svg.png">
            <a:extLst>
              <a:ext uri="{FF2B5EF4-FFF2-40B4-BE49-F238E27FC236}">
                <a16:creationId xmlns:a16="http://schemas.microsoft.com/office/drawing/2014/main" id="{20274CFF-6C82-4728-8A86-ACA85963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587" y="4106588"/>
            <a:ext cx="1345497" cy="1009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1280px-Airbus_Logo_2017.svg.png" descr="1280px-Airbus_Logo_2017.svg.png">
            <a:extLst>
              <a:ext uri="{FF2B5EF4-FFF2-40B4-BE49-F238E27FC236}">
                <a16:creationId xmlns:a16="http://schemas.microsoft.com/office/drawing/2014/main" id="{ED2CC3FF-02DD-4831-A3B5-645BF6D0B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29" y="6100677"/>
            <a:ext cx="1672310" cy="318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d-logo-rvb-01-300x193-1499862568.png" descr="ad-logo-rvb-01-300x193-1499862568.png">
            <a:extLst>
              <a:ext uri="{FF2B5EF4-FFF2-40B4-BE49-F238E27FC236}">
                <a16:creationId xmlns:a16="http://schemas.microsoft.com/office/drawing/2014/main" id="{49827037-4CDB-4C7C-9973-E88D9DC7E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062" y="5241659"/>
            <a:ext cx="2540622" cy="163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hambre_Commerce_Industrie_France_logo_2012.png" descr="Chambre_Commerce_Industrie_France_logo_2012.png">
            <a:extLst>
              <a:ext uri="{FF2B5EF4-FFF2-40B4-BE49-F238E27FC236}">
                <a16:creationId xmlns:a16="http://schemas.microsoft.com/office/drawing/2014/main" id="{D9D4268B-7B20-4EB2-BF2C-EF366A7FA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692" y="3443481"/>
            <a:ext cx="2134030" cy="512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LA_Piper_logo.svg.png" descr="DLA_Piper_logo.svg.png">
            <a:extLst>
              <a:ext uri="{FF2B5EF4-FFF2-40B4-BE49-F238E27FC236}">
                <a16:creationId xmlns:a16="http://schemas.microsoft.com/office/drawing/2014/main" id="{58A8DF1E-8C3B-48A5-A59D-51EB6A919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352" y="2830303"/>
            <a:ext cx="1457466" cy="856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k_227_C.png" descr="Link_227_C.png">
            <a:extLst>
              <a:ext uri="{FF2B5EF4-FFF2-40B4-BE49-F238E27FC236}">
                <a16:creationId xmlns:a16="http://schemas.microsoft.com/office/drawing/2014/main" id="{7AE5182F-023A-4BBB-92F0-0EC01FDFB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136" y="6032319"/>
            <a:ext cx="1975670" cy="292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logo.jpg" descr="logo.jpg">
            <a:extLst>
              <a:ext uri="{FF2B5EF4-FFF2-40B4-BE49-F238E27FC236}">
                <a16:creationId xmlns:a16="http://schemas.microsoft.com/office/drawing/2014/main" id="{9AF64F32-214F-4EFA-85B7-8593BE666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8971" y="2900137"/>
            <a:ext cx="856262" cy="856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white-case.jpg" descr="white-case.jpg">
            <a:extLst>
              <a:ext uri="{FF2B5EF4-FFF2-40B4-BE49-F238E27FC236}">
                <a16:creationId xmlns:a16="http://schemas.microsoft.com/office/drawing/2014/main" id="{DFFA8564-2239-40ED-A7A4-D583E942A9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552" y="2246063"/>
            <a:ext cx="2986176" cy="23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ABDC865-5530-43F2-9A9F-232A353F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97" y="3596205"/>
            <a:ext cx="917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656F2D-44FD-4DD1-9195-E85AE54EF7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4" y="5722558"/>
            <a:ext cx="1864283" cy="11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rianeGroup — Wikipédia">
            <a:extLst>
              <a:ext uri="{FF2B5EF4-FFF2-40B4-BE49-F238E27FC236}">
                <a16:creationId xmlns:a16="http://schemas.microsoft.com/office/drawing/2014/main" id="{FC4E8ED9-FB1C-4A53-AC99-D5FCB3288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9" y="2157121"/>
            <a:ext cx="17145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Le Tour E-Media, c'est maintenant ! - ISCPA Écoles">
            <a:extLst>
              <a:ext uri="{FF2B5EF4-FFF2-40B4-BE49-F238E27FC236}">
                <a16:creationId xmlns:a16="http://schemas.microsoft.com/office/drawing/2014/main" id="{2BC11464-B16F-478F-A491-4C21141C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29" y="2510494"/>
            <a:ext cx="16922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Logo-Huawei - JL Systems">
            <a:extLst>
              <a:ext uri="{FF2B5EF4-FFF2-40B4-BE49-F238E27FC236}">
                <a16:creationId xmlns:a16="http://schemas.microsoft.com/office/drawing/2014/main" id="{656D7F62-6DC1-45C1-90A1-D4CA8020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11" y="4362573"/>
            <a:ext cx="1692275" cy="9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ales">
            <a:extLst>
              <a:ext uri="{FF2B5EF4-FFF2-40B4-BE49-F238E27FC236}">
                <a16:creationId xmlns:a16="http://schemas.microsoft.com/office/drawing/2014/main" id="{870BFB9A-CC20-46C7-8FB6-FD830CFF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95" y="2569801"/>
            <a:ext cx="2279374" cy="79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72729AAC-F088-4291-B77F-F99F1BC3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4" y="3566650"/>
            <a:ext cx="22415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7" descr="CNES">
            <a:extLst>
              <a:ext uri="{FF2B5EF4-FFF2-40B4-BE49-F238E27FC236}">
                <a16:creationId xmlns:a16="http://schemas.microsoft.com/office/drawing/2014/main" id="{5F493325-408C-4301-A1CB-FEAE1417C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86" y="4148148"/>
            <a:ext cx="1055620" cy="93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>
            <a:extLst>
              <a:ext uri="{FF2B5EF4-FFF2-40B4-BE49-F238E27FC236}">
                <a16:creationId xmlns:a16="http://schemas.microsoft.com/office/drawing/2014/main" id="{0BBCF448-B635-4ADD-88BB-D377999A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4" y="4641862"/>
            <a:ext cx="1247021" cy="58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mezinarodni-telekomunikacni-odbor">
            <a:extLst>
              <a:ext uri="{FF2B5EF4-FFF2-40B4-BE49-F238E27FC236}">
                <a16:creationId xmlns:a16="http://schemas.microsoft.com/office/drawing/2014/main" id="{3E160DC0-C252-4A53-81A2-35D8FFD2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73" y="4709064"/>
            <a:ext cx="1376486" cy="91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FF610621-19B4-408C-B202-5704E2D4B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63" y="3773922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>
            <a:extLst>
              <a:ext uri="{FF2B5EF4-FFF2-40B4-BE49-F238E27FC236}">
                <a16:creationId xmlns:a16="http://schemas.microsoft.com/office/drawing/2014/main" id="{3E0CDC95-7740-457F-9341-2A527239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05" y="4720176"/>
            <a:ext cx="831850" cy="102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>
            <a:extLst>
              <a:ext uri="{FF2B5EF4-FFF2-40B4-BE49-F238E27FC236}">
                <a16:creationId xmlns:a16="http://schemas.microsoft.com/office/drawing/2014/main" id="{E1DD71D4-D543-40C5-8713-3CA6AC18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58" y="3255716"/>
            <a:ext cx="917575" cy="84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62">
            <a:extLst>
              <a:ext uri="{FF2B5EF4-FFF2-40B4-BE49-F238E27FC236}">
                <a16:creationId xmlns:a16="http://schemas.microsoft.com/office/drawing/2014/main" id="{D3C6BB56-AE28-44AB-B98D-A092DF7357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790" y="2141775"/>
            <a:ext cx="1558165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5">
            <a:extLst>
              <a:ext uri="{FF2B5EF4-FFF2-40B4-BE49-F238E27FC236}">
                <a16:creationId xmlns:a16="http://schemas.microsoft.com/office/drawing/2014/main" id="{E36F83F4-2153-4087-B973-5E1B883FC5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957" y="4113827"/>
            <a:ext cx="1760221" cy="9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RÃ©sultat de recherche d'images pour &quot;clyde avocat logo&quot;">
            <a:extLst>
              <a:ext uri="{FF2B5EF4-FFF2-40B4-BE49-F238E27FC236}">
                <a16:creationId xmlns:a16="http://schemas.microsoft.com/office/drawing/2014/main" id="{E6C0C590-094E-4B56-B086-66751CBF3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65" y="5142027"/>
            <a:ext cx="1204798" cy="120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 descr="http://upload.wikimedia.org/wikipedia/fr/0/06/Logo_GroupeDassault.jpg">
            <a:extLst>
              <a:ext uri="{FF2B5EF4-FFF2-40B4-BE49-F238E27FC236}">
                <a16:creationId xmlns:a16="http://schemas.microsoft.com/office/drawing/2014/main" id="{A622737C-E5C4-47C4-9778-0D8982C7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9" y="2244476"/>
            <a:ext cx="157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3632A7FB-28B4-4F71-BE17-71E6B4C3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12" y="6123311"/>
            <a:ext cx="9080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FD9BACF1-75F9-4A6A-942A-D9C66751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40" y="5456000"/>
            <a:ext cx="17891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7">
            <a:extLst>
              <a:ext uri="{FF2B5EF4-FFF2-40B4-BE49-F238E27FC236}">
                <a16:creationId xmlns:a16="http://schemas.microsoft.com/office/drawing/2014/main" id="{650AFFEB-E921-44B6-B05B-437AD0D0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89" y="2696674"/>
            <a:ext cx="1120451" cy="68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3E5B3A-471E-45A5-AB53-CD0EA2F0EAE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06312" y="5100189"/>
            <a:ext cx="1946487" cy="4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34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CDC2FF-0E11-402C-B609-66BB55FF3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8DD4C3-1782-474A-8F84-47A086FF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388" y="4907629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Le M1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9362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2F80DB-1A99-49C9-BC0D-050143B6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3200" dirty="0"/>
              <a:t>Conditions d’admissions aux M2 pour les étudiants extérieurs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9748F1-D21B-47EF-B259-8D3B87A88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2" r="-2" b="-2"/>
          <a:stretch/>
        </p:blipFill>
        <p:spPr>
          <a:xfrm>
            <a:off x="626850" y="2478024"/>
            <a:ext cx="6009855" cy="369417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D476CE-FCA7-4B99-BA75-496464010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372" y="2478024"/>
            <a:ext cx="5008099" cy="3831336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2000" dirty="0"/>
              <a:t>Les étudiants ayant validé le M1 parcours affaires internationales et européennes auront un droit à la poursuite d’étude dans l’un des M2 adossés au parcours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2000" dirty="0"/>
              <a:t>Les étudiants extérieurs au parcours pourront postuler au M2 de leur choix et pourront, en fonction des places restantes être sélectionnés après examen du dossier et entretien</a:t>
            </a:r>
          </a:p>
        </p:txBody>
      </p:sp>
    </p:spTree>
    <p:extLst>
      <p:ext uri="{BB962C8B-B14F-4D97-AF65-F5344CB8AC3E}">
        <p14:creationId xmlns:p14="http://schemas.microsoft.com/office/powerpoint/2010/main" val="157354227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61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0E7516-177B-4AF8-A6E7-1023FAFD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fr-FR" dirty="0"/>
              <a:t>Contacts</a:t>
            </a:r>
          </a:p>
        </p:txBody>
      </p:sp>
      <p:sp>
        <p:nvSpPr>
          <p:cNvPr id="60" name="Rectangle 63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5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B72788-5A26-4DDA-B1F9-EEF2CF999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7" y="3129618"/>
            <a:ext cx="6461203" cy="358923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700" b="1" dirty="0"/>
              <a:t>Pour la mention et le M1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700" dirty="0"/>
              <a:t>Patrick Jacob, coresponsable de la mention : patrick.jacob@uvsq.fr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7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1700" b="1" dirty="0"/>
              <a:t>Pour les M2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700" dirty="0"/>
              <a:t>CC : Muriel Chagny : murielle.chagny@uvsq.fr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700" dirty="0"/>
              <a:t>DAST: Philippe </a:t>
            </a:r>
            <a:r>
              <a:rPr lang="fr-FR" sz="1700" dirty="0" err="1"/>
              <a:t>Achilleas</a:t>
            </a:r>
            <a:r>
              <a:rPr lang="fr-FR" sz="1700" dirty="0"/>
              <a:t> : philippe.achilleas@idest-paris.org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700" dirty="0"/>
              <a:t>DNS (parcours droit) : Vincent Correia : correia.vincent@gmail.com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700" dirty="0"/>
              <a:t>EDUE : Jean-Marc </a:t>
            </a:r>
            <a:r>
              <a:rPr lang="fr-FR" sz="1700" dirty="0" err="1"/>
              <a:t>Peyrical</a:t>
            </a:r>
            <a:r>
              <a:rPr lang="fr-FR" sz="1700" dirty="0"/>
              <a:t> : avocats@ps-avocats.fr / Jean-Michel Communier jean.michel.communier@twobirds.com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1700" dirty="0"/>
              <a:t>MACI : Fabienne </a:t>
            </a:r>
            <a:r>
              <a:rPr lang="fr-FR" sz="1700" dirty="0" err="1"/>
              <a:t>Jault-Seseke</a:t>
            </a:r>
            <a:r>
              <a:rPr lang="fr-FR" sz="1700" dirty="0"/>
              <a:t> : fabienne.jault@seseke.fr / Maximin de </a:t>
            </a:r>
            <a:r>
              <a:rPr lang="fr-FR" sz="1700" dirty="0" err="1"/>
              <a:t>Fontmichel</a:t>
            </a:r>
            <a:r>
              <a:rPr lang="fr-FR" sz="1700" dirty="0"/>
              <a:t> : maximin.court-de-fontmichel@uvsq.fr</a:t>
            </a:r>
          </a:p>
          <a:p>
            <a:pPr marL="0" indent="0">
              <a:lnSpc>
                <a:spcPct val="100000"/>
              </a:lnSpc>
              <a:buNone/>
            </a:pPr>
            <a:endParaRPr lang="fr-FR" sz="700" dirty="0"/>
          </a:p>
          <a:p>
            <a:pPr marL="0" indent="0">
              <a:lnSpc>
                <a:spcPct val="100000"/>
              </a:lnSpc>
              <a:buNone/>
            </a:pPr>
            <a:endParaRPr lang="fr-FR" sz="700" dirty="0"/>
          </a:p>
          <a:p>
            <a:pPr marL="0" indent="0">
              <a:lnSpc>
                <a:spcPct val="100000"/>
              </a:lnSpc>
              <a:buNone/>
            </a:pPr>
            <a:endParaRPr lang="fr-FR" sz="7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F82759-ADFD-4550-B096-9E81C767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4" r="30333" b="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0238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C44A4D-9FB2-43DD-A736-1D3D6E42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Nous espérons avoir le plaisir de travailler avec vous l’année prochaine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8E116C-702B-4F01-99EF-5C15F159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72" y="3613738"/>
            <a:ext cx="4945176" cy="30116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CE1BA1-EF30-4502-A1B6-EA22BCBF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172" y="84378"/>
            <a:ext cx="4945176" cy="32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050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2">
            <a:extLst>
              <a:ext uri="{FF2B5EF4-FFF2-40B4-BE49-F238E27FC236}">
                <a16:creationId xmlns:a16="http://schemas.microsoft.com/office/drawing/2014/main" id="{9F27744B-47AB-4459-8C2F-1D5EE63A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A2F58D-87A6-4284-B655-22493623B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6" r="5106"/>
          <a:stretch/>
        </p:blipFill>
        <p:spPr>
          <a:xfrm>
            <a:off x="1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52" name="Freeform: Shape 44">
            <a:extLst>
              <a:ext uri="{FF2B5EF4-FFF2-40B4-BE49-F238E27FC236}">
                <a16:creationId xmlns:a16="http://schemas.microsoft.com/office/drawing/2014/main" id="{7D266DCC-5218-4AE0-B964-6FC2EA3B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240" y="0"/>
            <a:ext cx="5699760" cy="6858000"/>
          </a:xfrm>
          <a:custGeom>
            <a:avLst/>
            <a:gdLst>
              <a:gd name="connsiteX0" fmla="*/ 365648 w 5588548"/>
              <a:gd name="connsiteY0" fmla="*/ 0 h 6858000"/>
              <a:gd name="connsiteX1" fmla="*/ 5588548 w 5588548"/>
              <a:gd name="connsiteY1" fmla="*/ 0 h 6858000"/>
              <a:gd name="connsiteX2" fmla="*/ 5588548 w 5588548"/>
              <a:gd name="connsiteY2" fmla="*/ 6858000 h 6858000"/>
              <a:gd name="connsiteX3" fmla="*/ 365648 w 5588548"/>
              <a:gd name="connsiteY3" fmla="*/ 6858000 h 6858000"/>
              <a:gd name="connsiteX4" fmla="*/ 360213 w 5588548"/>
              <a:gd name="connsiteY4" fmla="*/ 6835050 h 6858000"/>
              <a:gd name="connsiteX5" fmla="*/ 0 w 5588548"/>
              <a:gd name="connsiteY5" fmla="*/ 3429001 h 6858000"/>
              <a:gd name="connsiteX6" fmla="*/ 360213 w 55885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548" h="6858000">
                <a:moveTo>
                  <a:pt x="365648" y="0"/>
                </a:moveTo>
                <a:lnTo>
                  <a:pt x="5588548" y="0"/>
                </a:lnTo>
                <a:lnTo>
                  <a:pt x="55885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Freeform: Shape 46">
            <a:extLst>
              <a:ext uri="{FF2B5EF4-FFF2-40B4-BE49-F238E27FC236}">
                <a16:creationId xmlns:a16="http://schemas.microsoft.com/office/drawing/2014/main" id="{973DE4F1-1583-4AE3-9696-9659D27C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384" y="0"/>
            <a:ext cx="5690616" cy="6858000"/>
          </a:xfrm>
          <a:custGeom>
            <a:avLst/>
            <a:gdLst>
              <a:gd name="connsiteX0" fmla="*/ 372925 w 5690616"/>
              <a:gd name="connsiteY0" fmla="*/ 0 h 6858000"/>
              <a:gd name="connsiteX1" fmla="*/ 5690616 w 5690616"/>
              <a:gd name="connsiteY1" fmla="*/ 0 h 6858000"/>
              <a:gd name="connsiteX2" fmla="*/ 5690616 w 5690616"/>
              <a:gd name="connsiteY2" fmla="*/ 6858000 h 6858000"/>
              <a:gd name="connsiteX3" fmla="*/ 372925 w 5690616"/>
              <a:gd name="connsiteY3" fmla="*/ 6858000 h 6858000"/>
              <a:gd name="connsiteX4" fmla="*/ 367381 w 5690616"/>
              <a:gd name="connsiteY4" fmla="*/ 6835050 h 6858000"/>
              <a:gd name="connsiteX5" fmla="*/ 0 w 5690616"/>
              <a:gd name="connsiteY5" fmla="*/ 3429001 h 6858000"/>
              <a:gd name="connsiteX6" fmla="*/ 367381 w 5690616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0616" h="6858000">
                <a:moveTo>
                  <a:pt x="372925" y="0"/>
                </a:moveTo>
                <a:lnTo>
                  <a:pt x="5690616" y="0"/>
                </a:lnTo>
                <a:lnTo>
                  <a:pt x="5690616" y="6858000"/>
                </a:lnTo>
                <a:lnTo>
                  <a:pt x="372925" y="6858000"/>
                </a:lnTo>
                <a:lnTo>
                  <a:pt x="367381" y="6835050"/>
                </a:lnTo>
                <a:cubicBezTo>
                  <a:pt x="130816" y="5788167"/>
                  <a:pt x="0" y="4637179"/>
                  <a:pt x="0" y="3429001"/>
                </a:cubicBezTo>
                <a:cubicBezTo>
                  <a:pt x="0" y="2220824"/>
                  <a:pt x="130816" y="1069835"/>
                  <a:pt x="367381" y="22952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3C0BF3-01F1-4882-9665-84D07A3B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914400"/>
            <a:ext cx="4485861" cy="1106556"/>
          </a:xfrm>
        </p:spPr>
        <p:txBody>
          <a:bodyPr anchor="b">
            <a:normAutofit/>
          </a:bodyPr>
          <a:lstStyle/>
          <a:p>
            <a:r>
              <a:rPr lang="fr-FR" sz="2400" dirty="0"/>
              <a:t>Evoluer dans un monde sans frontières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D3C8959-A2A1-469E-8619-82F077E3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4495" y="218239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3265A6-53C0-4F5E-8EFC-CFCE06243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440100"/>
            <a:ext cx="4485861" cy="3834804"/>
          </a:xfrm>
        </p:spPr>
        <p:txBody>
          <a:bodyPr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Former des juristes capables d’évoluer dans un environnement international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Maitriser les outils du droit applicable aux activités internationales et européennes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Comprendre les grands enjeux de la société globale</a:t>
            </a:r>
          </a:p>
        </p:txBody>
      </p:sp>
    </p:spTree>
    <p:extLst>
      <p:ext uri="{BB962C8B-B14F-4D97-AF65-F5344CB8AC3E}">
        <p14:creationId xmlns:p14="http://schemas.microsoft.com/office/powerpoint/2010/main" val="336470525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E6EF77-E6B2-4ADA-8FEE-16E5EDC43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523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E687C7-EEBA-4446-9458-4C35C5D0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400" dirty="0"/>
              <a:t>Travailler dans un environnement internationalisé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1D1C0C-76EA-49C9-A465-D605DBE71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3"/>
            <a:ext cx="5433358" cy="3880602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Juriste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dirty="0"/>
              <a:t>entreprise (en France et à l’étranger)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organisation internationale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dirty="0"/>
              <a:t>administration publique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FR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Avocat, contentieux et conseil, arbitrage et médiation…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2000" dirty="0"/>
              <a:t>Chargé d’affaires publiques, européennes et internationales, lobbying</a:t>
            </a:r>
          </a:p>
        </p:txBody>
      </p:sp>
    </p:spTree>
    <p:extLst>
      <p:ext uri="{BB962C8B-B14F-4D97-AF65-F5344CB8AC3E}">
        <p14:creationId xmlns:p14="http://schemas.microsoft.com/office/powerpoint/2010/main" val="11347264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31A80-BCC4-4FD8-8CBD-49ED48F1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196947"/>
            <a:ext cx="10168128" cy="704201"/>
          </a:xfrm>
        </p:spPr>
        <p:txBody>
          <a:bodyPr>
            <a:normAutofit/>
          </a:bodyPr>
          <a:lstStyle/>
          <a:p>
            <a:r>
              <a:rPr lang="fr-FR" sz="2800" dirty="0"/>
              <a:t>Suivre des enseignements uniques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20831817-AD72-45C6-8025-7E9FB86A6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737416"/>
              </p:ext>
            </p:extLst>
          </p:nvPr>
        </p:nvGraphicFramePr>
        <p:xfrm>
          <a:off x="5194852" y="1376523"/>
          <a:ext cx="6785113" cy="5046765"/>
        </p:xfrm>
        <a:graphic>
          <a:graphicData uri="http://schemas.openxmlformats.org/drawingml/2006/table">
            <a:tbl>
              <a:tblPr firstRow="1" firstCol="1" bandRow="1"/>
              <a:tblGrid>
                <a:gridCol w="6785113">
                  <a:extLst>
                    <a:ext uri="{9D8B030D-6E8A-4147-A177-3AD203B41FA5}">
                      <a16:colId xmlns:a16="http://schemas.microsoft.com/office/drawing/2014/main" val="3322558303"/>
                    </a:ext>
                  </a:extLst>
                </a:gridCol>
              </a:tblGrid>
              <a:tr h="72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SEMESTRE 1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8" marR="57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302248"/>
                  </a:ext>
                </a:extLst>
              </a:tr>
              <a:tr h="8726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Apprendre les fondamentaux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International </a:t>
                      </a: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Economic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Law (avec TD)                     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du marché intérieur (avec TD)    	                                                                                       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8" marR="57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491190"/>
                  </a:ext>
                </a:extLst>
              </a:tr>
              <a:tr h="12437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Approfondir les fondamentaux 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international privé 1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Protection internationale et européenne des droits de l’homme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européen des personnes</a:t>
                      </a:r>
                      <a:endParaRPr lang="fr-FR" sz="18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8" marR="57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045991"/>
                  </a:ext>
                </a:extLst>
              </a:tr>
              <a:tr h="8726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Créer et innover dans un environnement global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Introduction à la propriété intellectuelle 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international et européen du numérique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08" marR="57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021339"/>
                  </a:ext>
                </a:extLst>
              </a:tr>
              <a:tr h="15597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Comprendre les enjeux d’une société globale (1 matière au choix)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Introduction au droit de l’environnement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Distribution, consommation et instruments de paiement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Grands enjeux technologiques internationaux</a:t>
                      </a:r>
                    </a:p>
                  </a:txBody>
                  <a:tcPr marL="57508" marR="57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32277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D0E87998-49F4-4824-907B-CE90A356D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6995"/>
          <a:stretch/>
        </p:blipFill>
        <p:spPr>
          <a:xfrm>
            <a:off x="557189" y="1614288"/>
            <a:ext cx="4531645" cy="50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8882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SA selects Maine's first small research satellite for launch in next  three years - UMaine News - University of Maine">
            <a:extLst>
              <a:ext uri="{FF2B5EF4-FFF2-40B4-BE49-F238E27FC236}">
                <a16:creationId xmlns:a16="http://schemas.microsoft.com/office/drawing/2014/main" id="{5BD3EB00-2E40-452B-A603-A48617467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6" r="16730"/>
          <a:stretch/>
        </p:blipFill>
        <p:spPr bwMode="auto">
          <a:xfrm>
            <a:off x="630665" y="1583061"/>
            <a:ext cx="4873321" cy="52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8A31A80-BCC4-4FD8-8CBD-49ED48F1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79" y="37921"/>
            <a:ext cx="10168128" cy="770809"/>
          </a:xfrm>
        </p:spPr>
        <p:txBody>
          <a:bodyPr>
            <a:normAutofit/>
          </a:bodyPr>
          <a:lstStyle/>
          <a:p>
            <a:r>
              <a:rPr lang="fr-FR" sz="2800" dirty="0"/>
              <a:t>Suivre des enseignements uniques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3BFE163-0F91-4242-B660-67264F0D1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931665"/>
              </p:ext>
            </p:extLst>
          </p:nvPr>
        </p:nvGraphicFramePr>
        <p:xfrm>
          <a:off x="5618922" y="708651"/>
          <a:ext cx="6453807" cy="6111428"/>
        </p:xfrm>
        <a:graphic>
          <a:graphicData uri="http://schemas.openxmlformats.org/drawingml/2006/table">
            <a:tbl>
              <a:tblPr firstRow="1" firstCol="1" bandRow="1"/>
              <a:tblGrid>
                <a:gridCol w="6453807">
                  <a:extLst>
                    <a:ext uri="{9D8B030D-6E8A-4147-A177-3AD203B41FA5}">
                      <a16:colId xmlns:a16="http://schemas.microsoft.com/office/drawing/2014/main" val="3361854693"/>
                    </a:ext>
                  </a:extLst>
                </a:gridCol>
              </a:tblGrid>
              <a:tr h="286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SEMESTRE 2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44" marR="576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57072"/>
                  </a:ext>
                </a:extLst>
              </a:tr>
              <a:tr h="11018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Apprendre les techniques juridiques du droit global </a:t>
                      </a:r>
                      <a:r>
                        <a:rPr lang="fr-FR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TD au choix)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européen de la concurrence (avec TD)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international privé (avec TD)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des politiques de l’UE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Contrat d’affaires (avec TD)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44" marR="57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24374"/>
                  </a:ext>
                </a:extLst>
              </a:tr>
              <a:tr h="6764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Apprendre le droit des affaires internationales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de l’arbitrage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44" marR="57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86036"/>
                  </a:ext>
                </a:extLst>
              </a:tr>
              <a:tr h="8126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Accompagner les entreprises stratégiques 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de l’espace, de l’aéronautique et de la défense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Droit des transports internationaux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44" marR="57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297210"/>
                  </a:ext>
                </a:extLst>
              </a:tr>
              <a:tr h="8126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Approfondir ses connaissances </a:t>
                      </a:r>
                      <a:r>
                        <a:rPr lang="fr-FR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matières au choix)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Contrats et marchés publics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Négociations internationales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Applicabilité et effets du droit international et européen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Enjeux internes et internationaux du numérique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44" marR="57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39087"/>
                  </a:ext>
                </a:extLst>
              </a:tr>
              <a:tr h="9567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S’insérer dans le monde professionnel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Mémoire en anglais ou stage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Moot court (Concours DIP Paris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Saclay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- Linklaters/ Digital moot court)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Atelier de spécialisation</a:t>
                      </a:r>
                    </a:p>
                  </a:txBody>
                  <a:tcPr marL="57644" marR="576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533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61369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7">
            <a:extLst>
              <a:ext uri="{FF2B5EF4-FFF2-40B4-BE49-F238E27FC236}">
                <a16:creationId xmlns:a16="http://schemas.microsoft.com/office/drawing/2014/main" id="{D7E982BD-1AC7-468D-AA61-F79CDB206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" y="863600"/>
            <a:ext cx="10099859" cy="533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CC60801-8A25-4523-8D81-802A65025897}"/>
              </a:ext>
            </a:extLst>
          </p:cNvPr>
          <p:cNvSpPr txBox="1"/>
          <p:nvPr/>
        </p:nvSpPr>
        <p:spPr>
          <a:xfrm>
            <a:off x="8079317" y="2518569"/>
            <a:ext cx="27686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Air, </a:t>
            </a:r>
            <a:r>
              <a:rPr lang="fr-FR" sz="1350" b="1" dirty="0" err="1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Space</a:t>
            </a: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 &amp; Cyber </a:t>
            </a:r>
            <a:r>
              <a:rPr lang="fr-FR" sz="1350" b="1" dirty="0" err="1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law</a:t>
            </a: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defRPr/>
            </a:pP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Istanbul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D77FD6A-FFAF-49A4-99BC-DE0CAFCCB043}"/>
              </a:ext>
            </a:extLst>
          </p:cNvPr>
          <p:cNvCxnSpPr/>
          <p:nvPr/>
        </p:nvCxnSpPr>
        <p:spPr>
          <a:xfrm flipH="1" flipV="1">
            <a:off x="5110124" y="3727451"/>
            <a:ext cx="1050925" cy="98107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AB63D1C-BF4D-40CE-982A-CFB368B2816B}"/>
              </a:ext>
            </a:extLst>
          </p:cNvPr>
          <p:cNvCxnSpPr>
            <a:cxnSpLocks/>
          </p:cNvCxnSpPr>
          <p:nvPr/>
        </p:nvCxnSpPr>
        <p:spPr>
          <a:xfrm flipH="1">
            <a:off x="6249988" y="2254251"/>
            <a:ext cx="1524000" cy="67151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601A57B-F21F-407F-BA29-EDBA64BB01E6}"/>
              </a:ext>
            </a:extLst>
          </p:cNvPr>
          <p:cNvSpPr txBox="1"/>
          <p:nvPr/>
        </p:nvSpPr>
        <p:spPr>
          <a:xfrm>
            <a:off x="5547895" y="5636420"/>
            <a:ext cx="400843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Cours d’été en droit et politique du numérique</a:t>
            </a:r>
          </a:p>
          <a:p>
            <a:pPr algn="ctr">
              <a:defRPr/>
            </a:pP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Dakar</a:t>
            </a:r>
          </a:p>
        </p:txBody>
      </p:sp>
      <p:sp>
        <p:nvSpPr>
          <p:cNvPr id="44041" name="ZoneTexte 1">
            <a:extLst>
              <a:ext uri="{FF2B5EF4-FFF2-40B4-BE49-F238E27FC236}">
                <a16:creationId xmlns:a16="http://schemas.microsoft.com/office/drawing/2014/main" id="{3C977673-DC9C-45C8-9B5A-212D74992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6" y="260351"/>
            <a:ext cx="9160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Les cours d’été et d’hiver ouverts aux étudiants du M1</a:t>
            </a:r>
          </a:p>
        </p:txBody>
      </p:sp>
      <p:pic>
        <p:nvPicPr>
          <p:cNvPr id="44043" name="Image 2">
            <a:extLst>
              <a:ext uri="{FF2B5EF4-FFF2-40B4-BE49-F238E27FC236}">
                <a16:creationId xmlns:a16="http://schemas.microsoft.com/office/drawing/2014/main" id="{D683FEE8-737D-458C-9C11-C96F10FF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84" y="3945732"/>
            <a:ext cx="2082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Image 3">
            <a:extLst>
              <a:ext uri="{FF2B5EF4-FFF2-40B4-BE49-F238E27FC236}">
                <a16:creationId xmlns:a16="http://schemas.microsoft.com/office/drawing/2014/main" id="{81FD6581-29AD-4E6F-AD10-27C0765C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6" b="8002"/>
          <a:stretch>
            <a:fillRect/>
          </a:stretch>
        </p:blipFill>
        <p:spPr bwMode="auto">
          <a:xfrm>
            <a:off x="7938382" y="904082"/>
            <a:ext cx="2827338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68B125-5C9E-4809-AF1F-9A85C26A5D8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99929" y="5118693"/>
            <a:ext cx="1889924" cy="1670449"/>
          </a:xfrm>
          <a:prstGeom prst="rect">
            <a:avLst/>
          </a:prstGeom>
        </p:spPr>
      </p:pic>
      <p:sp>
        <p:nvSpPr>
          <p:cNvPr id="4" name="Forme libre 5" descr="Bloc d’accentuation plein">
            <a:extLst>
              <a:ext uri="{FF2B5EF4-FFF2-40B4-BE49-F238E27FC236}">
                <a16:creationId xmlns:a16="http://schemas.microsoft.com/office/drawing/2014/main" id="{EC660B67-6EC3-4784-B098-44ED86395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492955" y="550098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E10423-7F0F-4C9F-83D0-DF301A6510D0}"/>
              </a:ext>
            </a:extLst>
          </p:cNvPr>
          <p:cNvSpPr txBox="1"/>
          <p:nvPr/>
        </p:nvSpPr>
        <p:spPr>
          <a:xfrm>
            <a:off x="665861" y="6259768"/>
            <a:ext cx="400843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Cours d’été de l’ECSL en droit et politique spatiale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34F5E6-D04C-4E11-A028-30EAB36CE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823" y="4641569"/>
            <a:ext cx="2778513" cy="1562100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8F54E0B-1B9E-4219-A3B3-AB096B156EA3}"/>
              </a:ext>
            </a:extLst>
          </p:cNvPr>
          <p:cNvCxnSpPr/>
          <p:nvPr/>
        </p:nvCxnSpPr>
        <p:spPr>
          <a:xfrm flipH="1" flipV="1">
            <a:off x="5262524" y="3879851"/>
            <a:ext cx="1050925" cy="98107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8DEFE77-6607-4906-A217-087D6F75AE5C}"/>
              </a:ext>
            </a:extLst>
          </p:cNvPr>
          <p:cNvCxnSpPr>
            <a:cxnSpLocks/>
          </p:cNvCxnSpPr>
          <p:nvPr/>
        </p:nvCxnSpPr>
        <p:spPr>
          <a:xfrm flipV="1">
            <a:off x="2960188" y="2590008"/>
            <a:ext cx="2675398" cy="198272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tudents in Lapland">
            <a:extLst>
              <a:ext uri="{FF2B5EF4-FFF2-40B4-BE49-F238E27FC236}">
                <a16:creationId xmlns:a16="http://schemas.microsoft.com/office/drawing/2014/main" id="{78A623D5-228F-4A8F-B41D-BECFEB7A5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24903" r="9243" b="14449"/>
          <a:stretch/>
        </p:blipFill>
        <p:spPr bwMode="auto">
          <a:xfrm>
            <a:off x="706212" y="1282805"/>
            <a:ext cx="3353124" cy="13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9E1DACD-E48C-4D6F-8246-5B30430A9B6F}"/>
              </a:ext>
            </a:extLst>
          </p:cNvPr>
          <p:cNvSpPr txBox="1"/>
          <p:nvPr/>
        </p:nvSpPr>
        <p:spPr>
          <a:xfrm>
            <a:off x="341567" y="2803518"/>
            <a:ext cx="400843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Cours d’hiver de Rovaniemi, </a:t>
            </a:r>
            <a:r>
              <a:rPr lang="fr-FR" sz="1350" b="1" dirty="0" err="1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Arctic</a:t>
            </a: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 </a:t>
            </a:r>
            <a:r>
              <a:rPr lang="fr-FR" sz="1350" b="1" dirty="0" err="1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Indigenous</a:t>
            </a:r>
            <a:r>
              <a:rPr lang="fr-FR" sz="1350" b="1" dirty="0">
                <a:solidFill>
                  <a:prstClr val="black"/>
                </a:solidFill>
                <a:latin typeface="Euphemia" panose="020B0503040102020104" pitchFamily="34" charset="0"/>
                <a:cs typeface="Times New Roman" panose="02020603050405020304" pitchFamily="18" charset="0"/>
              </a:rPr>
              <a:t> Peoples Law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1B903AD-2DFC-4FCB-B49B-2A38980A21C1}"/>
              </a:ext>
            </a:extLst>
          </p:cNvPr>
          <p:cNvCxnSpPr>
            <a:cxnSpLocks/>
          </p:cNvCxnSpPr>
          <p:nvPr/>
        </p:nvCxnSpPr>
        <p:spPr>
          <a:xfrm flipV="1">
            <a:off x="4131290" y="1959771"/>
            <a:ext cx="1954304" cy="6825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p!!Rectangle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D171F5E0-4356-46EA-8A6A-EABFBC1F3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8" r="794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88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E0FA20-F2EF-4388-8CE0-E260CA862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449" y="980368"/>
            <a:ext cx="3666744" cy="1106424"/>
          </a:xfrm>
        </p:spPr>
        <p:txBody>
          <a:bodyPr>
            <a:normAutofit/>
          </a:bodyPr>
          <a:lstStyle/>
          <a:p>
            <a:r>
              <a:rPr lang="fr-FR" sz="2600"/>
              <a:t>Une formation « sur mesure »</a:t>
            </a:r>
          </a:p>
        </p:txBody>
      </p:sp>
      <p:sp>
        <p:nvSpPr>
          <p:cNvPr id="90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50E4C7-A520-4C36-9A5E-49718E2FA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35" y="2354199"/>
            <a:ext cx="3949148" cy="35234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Un enseignement de très haut niveau répondant aux besoins de nos partenaires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Un effectif limité à 35 étudiants pour un apprentissage personnalisé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Des professeurs référents pour un accompagnement individualisé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Un site d’enseignement à Fontenay- aux-Roses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r-FR" sz="1800" dirty="0"/>
              <a:t>Un accès à un réseau professionnel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fr-FR" sz="1500" dirty="0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06C1910E-0719-4322-952B-BB7284378AB6}"/>
              </a:ext>
            </a:extLst>
          </p:cNvPr>
          <p:cNvSpPr/>
          <p:nvPr/>
        </p:nvSpPr>
        <p:spPr>
          <a:xfrm>
            <a:off x="6767541" y="1223374"/>
            <a:ext cx="508530" cy="579915"/>
          </a:xfrm>
          <a:prstGeom prst="leftArrow">
            <a:avLst>
              <a:gd name="adj1" fmla="val 50000"/>
              <a:gd name="adj2" fmla="val 40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57157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20976</TotalTime>
  <Words>1411</Words>
  <Application>Microsoft Office PowerPoint</Application>
  <PresentationFormat>Grand écran</PresentationFormat>
  <Paragraphs>219</Paragraphs>
  <Slides>32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Euphemia</vt:lpstr>
      <vt:lpstr>Neue Haas Grotesk Text Pro</vt:lpstr>
      <vt:lpstr>Wingdings</vt:lpstr>
      <vt:lpstr>AccentBoxVTI</vt:lpstr>
      <vt:lpstr>Master 1 Droit international et européen  Parcours affaires internationales et européennes </vt:lpstr>
      <vt:lpstr>Une formation d’excellence au sein d’une université mondialement connue</vt:lpstr>
      <vt:lpstr>Le M1</vt:lpstr>
      <vt:lpstr>Evoluer dans un monde sans frontières</vt:lpstr>
      <vt:lpstr>Travailler dans un environnement internationalisé</vt:lpstr>
      <vt:lpstr>Suivre des enseignements uniques</vt:lpstr>
      <vt:lpstr>Suivre des enseignements uniques</vt:lpstr>
      <vt:lpstr>Présentation PowerPoint</vt:lpstr>
      <vt:lpstr>Une formation « sur mesure »</vt:lpstr>
      <vt:lpstr>Le programme Isit / Paris Saclay</vt:lpstr>
      <vt:lpstr>Un accès à des M2 d’excellence</vt:lpstr>
      <vt:lpstr>Conditions d’admission au M1</vt:lpstr>
      <vt:lpstr>Les M2</vt:lpstr>
      <vt:lpstr>M2 Arbitrage et commerce international - MACI</vt:lpstr>
      <vt:lpstr>Une formation d’excellence</vt:lpstr>
      <vt:lpstr>Une expertise de haut niveau</vt:lpstr>
      <vt:lpstr>M2 Diplomatie et négociations stratégiques - DNS   Parcours Droit – Négociations économiques commerciales        Directeurs  Vincent Correia Delphine Placidi-Frot</vt:lpstr>
      <vt:lpstr>Une formation interdisciplinaire au cœur des relations internationales</vt:lpstr>
      <vt:lpstr>La maîtrise des outils de la diplomatie</vt:lpstr>
      <vt:lpstr>M2 Droit des activités aérospatiales et des télécommunications - DAST    Directeur : Philippe Achilleas         1er au classement Eduniversal spécialité Droit du numérique (depuis 2013)</vt:lpstr>
      <vt:lpstr>Une formation internationale interdisciplinaire et professionnalisante pour les métiers de demain </vt:lpstr>
      <vt:lpstr>Une formation et un CDD :  l’atout de l’alternance </vt:lpstr>
      <vt:lpstr>M2 Droit de la concurrence et des contrats - MCC     Directeur : Muriel Chagny     1er au classement Eduniversal spécialité Droit Economique / Droit de la Concurrence (depuis 2016)</vt:lpstr>
      <vt:lpstr>Deux piliers d’enseignement  Deux voies d’enseignement</vt:lpstr>
      <vt:lpstr>Une formation complète</vt:lpstr>
      <vt:lpstr>M2 Entreprises et droit de l'Union européenne - EDUE        Directeurs  Jean-Marc Peyrical  Jean-Michel Communier</vt:lpstr>
      <vt:lpstr>Une formation qui combine le droit européen et le monde des entreprises</vt:lpstr>
      <vt:lpstr>Des compétences uniques au service des entreprises</vt:lpstr>
      <vt:lpstr>Des partenaires d’exception</vt:lpstr>
      <vt:lpstr>Conditions d’admissions aux M2 pour les étudiants extérieurs</vt:lpstr>
      <vt:lpstr>Contacts</vt:lpstr>
      <vt:lpstr>Nous espérons avoir le plaisir de travailler avec vous l’année prochaine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1 Droit international et européen</dc:title>
  <dc:creator>philippe.achilleas@universite-paris-saclay.fr</dc:creator>
  <cp:lastModifiedBy>philippe.achilleas@universite-paris-saclay.fr</cp:lastModifiedBy>
  <cp:revision>4</cp:revision>
  <dcterms:created xsi:type="dcterms:W3CDTF">2021-01-28T10:43:58Z</dcterms:created>
  <dcterms:modified xsi:type="dcterms:W3CDTF">2021-09-14T07:36:30Z</dcterms:modified>
</cp:coreProperties>
</file>