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47" r:id="rId1"/>
  </p:sldMasterIdLst>
  <p:notesMasterIdLst>
    <p:notesMasterId r:id="rId18"/>
  </p:notesMasterIdLst>
  <p:sldIdLst>
    <p:sldId id="278" r:id="rId2"/>
    <p:sldId id="276" r:id="rId3"/>
    <p:sldId id="262" r:id="rId4"/>
    <p:sldId id="258" r:id="rId5"/>
    <p:sldId id="263" r:id="rId6"/>
    <p:sldId id="259" r:id="rId7"/>
    <p:sldId id="264" r:id="rId8"/>
    <p:sldId id="265" r:id="rId9"/>
    <p:sldId id="271" r:id="rId10"/>
    <p:sldId id="272" r:id="rId11"/>
    <p:sldId id="275" r:id="rId12"/>
    <p:sldId id="274" r:id="rId13"/>
    <p:sldId id="270" r:id="rId14"/>
    <p:sldId id="277" r:id="rId15"/>
    <p:sldId id="279" r:id="rId16"/>
    <p:sldId id="280"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418" autoAdjust="0"/>
    <p:restoredTop sz="93308" autoAdjust="0"/>
  </p:normalViewPr>
  <p:slideViewPr>
    <p:cSldViewPr snapToGrid="0">
      <p:cViewPr varScale="1">
        <p:scale>
          <a:sx n="104" d="100"/>
          <a:sy n="104" d="100"/>
        </p:scale>
        <p:origin x="624" y="208"/>
      </p:cViewPr>
      <p:guideLst>
        <p:guide orient="horz" pos="2160"/>
        <p:guide pos="3840"/>
      </p:guideLst>
    </p:cSldViewPr>
  </p:slideViewPr>
  <p:outlineViewPr>
    <p:cViewPr>
      <p:scale>
        <a:sx n="33" d="100"/>
        <a:sy n="33" d="100"/>
      </p:scale>
      <p:origin x="0" y="-98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7F3493-5742-4A28-B6BE-4CD9AEABE652}" type="datetimeFigureOut">
              <a:rPr lang="fr-FR" smtClean="0"/>
              <a:pPr/>
              <a:t>21/01/2024</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92474C-8E34-452F-86E7-A7BA5C901FBF}" type="slidenum">
              <a:rPr lang="fr-FR" smtClean="0"/>
              <a:pPr/>
              <a:t>‹N°›</a:t>
            </a:fld>
            <a:endParaRPr lang="fr-FR"/>
          </a:p>
        </p:txBody>
      </p:sp>
    </p:spTree>
    <p:extLst>
      <p:ext uri="{BB962C8B-B14F-4D97-AF65-F5344CB8AC3E}">
        <p14:creationId xmlns:p14="http://schemas.microsoft.com/office/powerpoint/2010/main" val="1691819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A92474C-8E34-452F-86E7-A7BA5C901FBF}" type="slidenum">
              <a:rPr lang="fr-FR" smtClean="0"/>
              <a:pPr/>
              <a:t>3</a:t>
            </a:fld>
            <a:endParaRPr lang="fr-FR"/>
          </a:p>
        </p:txBody>
      </p:sp>
    </p:spTree>
    <p:extLst>
      <p:ext uri="{BB962C8B-B14F-4D97-AF65-F5344CB8AC3E}">
        <p14:creationId xmlns:p14="http://schemas.microsoft.com/office/powerpoint/2010/main" val="9581348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A92474C-8E34-452F-86E7-A7BA5C901FBF}" type="slidenum">
              <a:rPr lang="fr-FR" smtClean="0"/>
              <a:pPr/>
              <a:t>4</a:t>
            </a:fld>
            <a:endParaRPr lang="fr-FR"/>
          </a:p>
        </p:txBody>
      </p:sp>
    </p:spTree>
    <p:extLst>
      <p:ext uri="{BB962C8B-B14F-4D97-AF65-F5344CB8AC3E}">
        <p14:creationId xmlns:p14="http://schemas.microsoft.com/office/powerpoint/2010/main" val="361321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7A92474C-8E34-452F-86E7-A7BA5C901FBF}" type="slidenum">
              <a:rPr lang="fr-FR" smtClean="0"/>
              <a:pPr/>
              <a:t>14</a:t>
            </a:fld>
            <a:endParaRPr lang="fr-FR"/>
          </a:p>
        </p:txBody>
      </p:sp>
    </p:spTree>
    <p:extLst>
      <p:ext uri="{BB962C8B-B14F-4D97-AF65-F5344CB8AC3E}">
        <p14:creationId xmlns:p14="http://schemas.microsoft.com/office/powerpoint/2010/main" val="1935301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fld id="{AC46F09E-8CB9-4EA7-804D-E8817B426B98}" type="datetimeFigureOut">
              <a:rPr lang="fr-FR" smtClean="0"/>
              <a:pPr/>
              <a:t>21/01/2024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BB8ABB-436E-4417-B7A7-324141999CD0}" type="slidenum">
              <a:rPr lang="fr-FR" smtClean="0"/>
              <a:pPr/>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4933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46F09E-8CB9-4EA7-804D-E8817B426B98}" type="datetimeFigureOut">
              <a:rPr lang="fr-FR" smtClean="0"/>
              <a:pPr/>
              <a:t>21/01/2024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BB8ABB-436E-4417-B7A7-324141999CD0}" type="slidenum">
              <a:rPr lang="fr-FR" smtClean="0"/>
              <a:pPr/>
              <a:t>‹N°›</a:t>
            </a:fld>
            <a:endParaRPr lang="fr-FR"/>
          </a:p>
        </p:txBody>
      </p:sp>
    </p:spTree>
    <p:extLst>
      <p:ext uri="{BB962C8B-B14F-4D97-AF65-F5344CB8AC3E}">
        <p14:creationId xmlns:p14="http://schemas.microsoft.com/office/powerpoint/2010/main" val="3772540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46F09E-8CB9-4EA7-804D-E8817B426B98}" type="datetimeFigureOut">
              <a:rPr lang="fr-FR" smtClean="0"/>
              <a:pPr/>
              <a:t>21/01/2024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BB8ABB-436E-4417-B7A7-324141999CD0}" type="slidenum">
              <a:rPr lang="fr-FR" smtClean="0"/>
              <a:pPr/>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65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AC46F09E-8CB9-4EA7-804D-E8817B426B98}" type="datetimeFigureOut">
              <a:rPr lang="fr-FR" smtClean="0"/>
              <a:pPr/>
              <a:t>21/01/2024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BB8ABB-436E-4417-B7A7-324141999CD0}" type="slidenum">
              <a:rPr lang="fr-FR" smtClean="0"/>
              <a:pPr/>
              <a:t>‹N°›</a:t>
            </a:fld>
            <a:endParaRPr lang="fr-FR"/>
          </a:p>
        </p:txBody>
      </p:sp>
    </p:spTree>
    <p:extLst>
      <p:ext uri="{BB962C8B-B14F-4D97-AF65-F5344CB8AC3E}">
        <p14:creationId xmlns:p14="http://schemas.microsoft.com/office/powerpoint/2010/main" val="2835923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AC46F09E-8CB9-4EA7-804D-E8817B426B98}" type="datetimeFigureOut">
              <a:rPr lang="fr-FR" smtClean="0"/>
              <a:pPr/>
              <a:t>21/01/2024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CEBB8ABB-436E-4417-B7A7-324141999CD0}" type="slidenum">
              <a:rPr lang="fr-FR" smtClean="0"/>
              <a:pPr/>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331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AC46F09E-8CB9-4EA7-804D-E8817B426B98}" type="datetimeFigureOut">
              <a:rPr lang="fr-FR" smtClean="0"/>
              <a:pPr/>
              <a:t>21/01/2024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BB8ABB-436E-4417-B7A7-324141999CD0}" type="slidenum">
              <a:rPr lang="fr-FR" smtClean="0"/>
              <a:pPr/>
              <a:t>‹N°›</a:t>
            </a:fld>
            <a:endParaRPr lang="fr-FR"/>
          </a:p>
        </p:txBody>
      </p:sp>
    </p:spTree>
    <p:extLst>
      <p:ext uri="{BB962C8B-B14F-4D97-AF65-F5344CB8AC3E}">
        <p14:creationId xmlns:p14="http://schemas.microsoft.com/office/powerpoint/2010/main" val="3225383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AC46F09E-8CB9-4EA7-804D-E8817B426B98}" type="datetimeFigureOut">
              <a:rPr lang="fr-FR" smtClean="0"/>
              <a:pPr/>
              <a:t>21/01/2024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CEBB8ABB-436E-4417-B7A7-324141999CD0}" type="slidenum">
              <a:rPr lang="fr-FR" smtClean="0"/>
              <a:pPr/>
              <a:t>‹N°›</a:t>
            </a:fld>
            <a:endParaRPr lang="fr-FR"/>
          </a:p>
        </p:txBody>
      </p:sp>
    </p:spTree>
    <p:extLst>
      <p:ext uri="{BB962C8B-B14F-4D97-AF65-F5344CB8AC3E}">
        <p14:creationId xmlns:p14="http://schemas.microsoft.com/office/powerpoint/2010/main" val="616685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AC46F09E-8CB9-4EA7-804D-E8817B426B98}" type="datetimeFigureOut">
              <a:rPr lang="fr-FR" smtClean="0"/>
              <a:pPr/>
              <a:t>21/01/2024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CEBB8ABB-436E-4417-B7A7-324141999CD0}" type="slidenum">
              <a:rPr lang="fr-FR" smtClean="0"/>
              <a:pPr/>
              <a:t>‹N°›</a:t>
            </a:fld>
            <a:endParaRPr lang="fr-FR"/>
          </a:p>
        </p:txBody>
      </p:sp>
    </p:spTree>
    <p:extLst>
      <p:ext uri="{BB962C8B-B14F-4D97-AF65-F5344CB8AC3E}">
        <p14:creationId xmlns:p14="http://schemas.microsoft.com/office/powerpoint/2010/main" val="428865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46F09E-8CB9-4EA7-804D-E8817B426B98}" type="datetimeFigureOut">
              <a:rPr lang="fr-FR" smtClean="0"/>
              <a:pPr/>
              <a:t>21/01/2024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CEBB8ABB-436E-4417-B7A7-324141999CD0}" type="slidenum">
              <a:rPr lang="fr-FR" smtClean="0"/>
              <a:pPr/>
              <a:t>‹N°›</a:t>
            </a:fld>
            <a:endParaRPr lang="fr-FR"/>
          </a:p>
        </p:txBody>
      </p:sp>
    </p:spTree>
    <p:extLst>
      <p:ext uri="{BB962C8B-B14F-4D97-AF65-F5344CB8AC3E}">
        <p14:creationId xmlns:p14="http://schemas.microsoft.com/office/powerpoint/2010/main" val="3559117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C46F09E-8CB9-4EA7-804D-E8817B426B98}" type="datetimeFigureOut">
              <a:rPr lang="fr-FR" smtClean="0"/>
              <a:pPr/>
              <a:t>21/01/2024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BB8ABB-436E-4417-B7A7-324141999CD0}" type="slidenum">
              <a:rPr lang="fr-FR" smtClean="0"/>
              <a:pPr/>
              <a:t>‹N°›</a:t>
            </a:fld>
            <a:endParaRPr lang="fr-FR"/>
          </a:p>
        </p:txBody>
      </p:sp>
    </p:spTree>
    <p:extLst>
      <p:ext uri="{BB962C8B-B14F-4D97-AF65-F5344CB8AC3E}">
        <p14:creationId xmlns:p14="http://schemas.microsoft.com/office/powerpoint/2010/main" val="1441848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AC46F09E-8CB9-4EA7-804D-E8817B426B98}" type="datetimeFigureOut">
              <a:rPr lang="fr-FR" smtClean="0"/>
              <a:pPr/>
              <a:t>21/01/2024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CEBB8ABB-436E-4417-B7A7-324141999CD0}" type="slidenum">
              <a:rPr lang="fr-FR" smtClean="0"/>
              <a:pPr/>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700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AC46F09E-8CB9-4EA7-804D-E8817B426B98}" type="datetimeFigureOut">
              <a:rPr lang="fr-FR" smtClean="0"/>
              <a:pPr/>
              <a:t>21/01/2024</a:t>
            </a:fld>
            <a:endParaRPr lang="fr-FR"/>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EBB8ABB-436E-4417-B7A7-324141999CD0}" type="slidenum">
              <a:rPr lang="fr-FR" smtClean="0"/>
              <a:pPr/>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1241173"/>
      </p:ext>
    </p:extLst>
  </p:cSld>
  <p:clrMap bg1="lt1" tx1="dk1" bg2="lt2" tx2="dk2" accent1="accent1" accent2="accent2" accent3="accent3" accent4="accent4" accent5="accent5" accent6="accent6" hlink="hlink" folHlink="folHlink"/>
  <p:sldLayoutIdLst>
    <p:sldLayoutId id="2147483948" r:id="rId1"/>
    <p:sldLayoutId id="2147483949" r:id="rId2"/>
    <p:sldLayoutId id="2147483950" r:id="rId3"/>
    <p:sldLayoutId id="2147483951" r:id="rId4"/>
    <p:sldLayoutId id="2147483952" r:id="rId5"/>
    <p:sldLayoutId id="2147483953" r:id="rId6"/>
    <p:sldLayoutId id="2147483954" r:id="rId7"/>
    <p:sldLayoutId id="2147483955" r:id="rId8"/>
    <p:sldLayoutId id="2147483956" r:id="rId9"/>
    <p:sldLayoutId id="2147483957" r:id="rId10"/>
    <p:sldLayoutId id="2147483958"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image" Target="../media/image10.jpeg"/><Relationship Id="rId7" Type="http://schemas.openxmlformats.org/officeDocument/2006/relationships/image" Target="../media/image14.png"/><Relationship Id="rId12" Type="http://schemas.openxmlformats.org/officeDocument/2006/relationships/image" Target="../media/image19.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linkedin.com/in/master-2-droit-des-affaires-structures-et-techniques-juridiques-des-affaires-a87b68197" TargetMode="External"/><Relationship Id="rId2" Type="http://schemas.openxmlformats.org/officeDocument/2006/relationships/hyperlink" Target="http://instagram.com/m2stja_parissaclay" TargetMode="External"/><Relationship Id="rId1" Type="http://schemas.openxmlformats.org/officeDocument/2006/relationships/slideLayout" Target="../slideLayouts/slideLayout2.xml"/><Relationship Id="rId5" Type="http://schemas.openxmlformats.org/officeDocument/2006/relationships/hyperlink" Target="mailto:asso.m2stja@gmail.com" TargetMode="External"/><Relationship Id="rId4" Type="http://schemas.openxmlformats.org/officeDocument/2006/relationships/hyperlink" Target="https://assom2stja.wixsite.com/m2-structures-et-tec/blank"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9FA0126D-06CA-7295-0572-C31F79C55920}"/>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1152" y="404446"/>
            <a:ext cx="4413738" cy="4149968"/>
          </a:xfrm>
        </p:spPr>
      </p:pic>
      <p:sp>
        <p:nvSpPr>
          <p:cNvPr id="7" name="ZoneTexte 6">
            <a:extLst>
              <a:ext uri="{FF2B5EF4-FFF2-40B4-BE49-F238E27FC236}">
                <a16:creationId xmlns:a16="http://schemas.microsoft.com/office/drawing/2014/main" id="{084F86C4-9215-8EFF-2CE3-B4CDDE606923}"/>
              </a:ext>
            </a:extLst>
          </p:cNvPr>
          <p:cNvSpPr txBox="1"/>
          <p:nvPr/>
        </p:nvSpPr>
        <p:spPr>
          <a:xfrm>
            <a:off x="4554415" y="1037967"/>
            <a:ext cx="7233930" cy="2308324"/>
          </a:xfrm>
          <a:prstGeom prst="rect">
            <a:avLst/>
          </a:prstGeom>
          <a:noFill/>
        </p:spPr>
        <p:txBody>
          <a:bodyPr wrap="square" rtlCol="0">
            <a:spAutoFit/>
          </a:bodyPr>
          <a:lstStyle/>
          <a:p>
            <a:pPr algn="ctr"/>
            <a:r>
              <a:rPr lang="fr-FR" sz="4800" dirty="0">
                <a:latin typeface="Vani" pitchFamily="34" charset="0"/>
                <a:cs typeface="Vani" pitchFamily="34" charset="0"/>
              </a:rPr>
              <a:t>Master 2 </a:t>
            </a:r>
            <a:br>
              <a:rPr lang="fr-FR" sz="4800" dirty="0">
                <a:latin typeface="Vani" pitchFamily="34" charset="0"/>
                <a:cs typeface="Vani" pitchFamily="34" charset="0"/>
              </a:rPr>
            </a:br>
            <a:r>
              <a:rPr lang="fr-FR" sz="4800" dirty="0">
                <a:latin typeface="Vani" pitchFamily="34" charset="0"/>
                <a:cs typeface="Vani" pitchFamily="34" charset="0"/>
              </a:rPr>
              <a:t>Structures et Techniques Juridiques des affaires </a:t>
            </a:r>
          </a:p>
        </p:txBody>
      </p:sp>
      <p:pic>
        <p:nvPicPr>
          <p:cNvPr id="9" name="Image 8">
            <a:extLst>
              <a:ext uri="{FF2B5EF4-FFF2-40B4-BE49-F238E27FC236}">
                <a16:creationId xmlns:a16="http://schemas.microsoft.com/office/drawing/2014/main" id="{4A6B0BE6-F386-3DA0-7119-B9181487E9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99839" y="3648807"/>
            <a:ext cx="2976104" cy="1943117"/>
          </a:xfrm>
          <a:prstGeom prst="rect">
            <a:avLst/>
          </a:prstGeom>
        </p:spPr>
      </p:pic>
      <p:pic>
        <p:nvPicPr>
          <p:cNvPr id="11" name="Image 10">
            <a:extLst>
              <a:ext uri="{FF2B5EF4-FFF2-40B4-BE49-F238E27FC236}">
                <a16:creationId xmlns:a16="http://schemas.microsoft.com/office/drawing/2014/main" id="{19E84AF5-4147-01B8-B468-BF1CED380F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73761" y="5486400"/>
            <a:ext cx="2304841" cy="1115888"/>
          </a:xfrm>
          <a:prstGeom prst="rect">
            <a:avLst/>
          </a:prstGeom>
        </p:spPr>
      </p:pic>
      <p:sp>
        <p:nvSpPr>
          <p:cNvPr id="14" name="ZoneTexte 13">
            <a:extLst>
              <a:ext uri="{FF2B5EF4-FFF2-40B4-BE49-F238E27FC236}">
                <a16:creationId xmlns:a16="http://schemas.microsoft.com/office/drawing/2014/main" id="{91DFD030-C647-5DD7-B446-2619495D3E2B}"/>
              </a:ext>
            </a:extLst>
          </p:cNvPr>
          <p:cNvSpPr txBox="1"/>
          <p:nvPr/>
        </p:nvSpPr>
        <p:spPr>
          <a:xfrm>
            <a:off x="246185" y="5556738"/>
            <a:ext cx="10716436" cy="1015663"/>
          </a:xfrm>
          <a:prstGeom prst="rect">
            <a:avLst/>
          </a:prstGeom>
          <a:noFill/>
        </p:spPr>
        <p:txBody>
          <a:bodyPr wrap="square" rtlCol="0">
            <a:spAutoFit/>
          </a:bodyPr>
          <a:lstStyle/>
          <a:p>
            <a:r>
              <a:rPr lang="fr-FR" sz="3200" b="1" dirty="0">
                <a:latin typeface="Garamond" pitchFamily="18" charset="0"/>
                <a:cs typeface="Arabic Typesetting" pitchFamily="66" charset="-78"/>
              </a:rPr>
              <a:t>Nadège Reboul-Maupin et Laurent Godon</a:t>
            </a:r>
            <a:r>
              <a:rPr lang="fr-FR" sz="2800" b="1" dirty="0">
                <a:latin typeface="Garamond" pitchFamily="18" charset="0"/>
                <a:cs typeface="Arabic Typesetting" pitchFamily="66" charset="-78"/>
              </a:rPr>
              <a:t>, </a:t>
            </a:r>
          </a:p>
          <a:p>
            <a:r>
              <a:rPr lang="fr-FR" sz="2800" b="1" dirty="0">
                <a:latin typeface="Garamond" pitchFamily="18" charset="0"/>
                <a:cs typeface="Arabic Typesetting" pitchFamily="66" charset="-78"/>
              </a:rPr>
              <a:t>Professeurs de droit privé</a:t>
            </a:r>
          </a:p>
        </p:txBody>
      </p:sp>
    </p:spTree>
    <p:extLst>
      <p:ext uri="{BB962C8B-B14F-4D97-AF65-F5344CB8AC3E}">
        <p14:creationId xmlns:p14="http://schemas.microsoft.com/office/powerpoint/2010/main" val="2737112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17982">
              <a:srgbClr val="F5D9F4"/>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3600" b="1" dirty="0"/>
              <a:t>2. Présentation du Master</a:t>
            </a:r>
            <a:br>
              <a:rPr lang="fr-FR" dirty="0"/>
            </a:br>
            <a:endParaRPr lang="fr-FR" dirty="0"/>
          </a:p>
        </p:txBody>
      </p:sp>
      <p:sp>
        <p:nvSpPr>
          <p:cNvPr id="3" name="Espace réservé du contenu 2"/>
          <p:cNvSpPr>
            <a:spLocks noGrp="1"/>
          </p:cNvSpPr>
          <p:nvPr>
            <p:ph idx="1"/>
          </p:nvPr>
        </p:nvSpPr>
        <p:spPr>
          <a:xfrm>
            <a:off x="1024128" y="1398494"/>
            <a:ext cx="10271401" cy="5127812"/>
          </a:xfrm>
        </p:spPr>
        <p:txBody>
          <a:bodyPr>
            <a:normAutofit fontScale="25000" lnSpcReduction="20000"/>
          </a:bodyPr>
          <a:lstStyle/>
          <a:p>
            <a:pPr algn="just"/>
            <a:r>
              <a:rPr lang="fr-FR" dirty="0"/>
              <a:t> </a:t>
            </a:r>
          </a:p>
          <a:p>
            <a:pPr lvl="0" algn="just"/>
            <a:r>
              <a:rPr lang="fr-FR" sz="8000" b="1" dirty="0"/>
              <a:t>Proximité – Bienveillance – Confiance </a:t>
            </a:r>
          </a:p>
          <a:p>
            <a:pPr algn="just">
              <a:lnSpc>
                <a:spcPct val="120000"/>
              </a:lnSpc>
            </a:pPr>
            <a:r>
              <a:rPr lang="fr-FR" sz="8000" dirty="0"/>
              <a:t>L’ensemble des enseignants du Master 2 cultive une proximité pédagogique avec les étudiants qui se traduit, au-delà de la qualité des enseignements, par une écoute permanente, des conseils d’orientation, de présentation et des recommandations en vue d’un entretien préalable au stage ou à un recrutement. Cette relation permet d’entretenir une véritable confiance mutuelle entre le corps enseignant et chaque étudiant. Ces qualités ont pu être particulièrement observées et appréciées lors de la pandémie </a:t>
            </a:r>
            <a:r>
              <a:rPr lang="fr-FR" sz="8000" dirty="0" err="1"/>
              <a:t>Covid</a:t>
            </a:r>
            <a:r>
              <a:rPr lang="fr-FR" sz="8000" dirty="0"/>
              <a:t> 19 marquée par des enseignements à distance qui n’ont altéré ni le niveau des cours ni l’attention bienveillante des professeurs.</a:t>
            </a:r>
          </a:p>
          <a:p>
            <a:pPr lvl="0" algn="just"/>
            <a:r>
              <a:rPr lang="fr-FR" sz="8000" b="1" dirty="0"/>
              <a:t>Cohésion – Entraide </a:t>
            </a:r>
          </a:p>
          <a:p>
            <a:pPr algn="just">
              <a:lnSpc>
                <a:spcPct val="120000"/>
              </a:lnSpc>
            </a:pPr>
            <a:r>
              <a:rPr lang="fr-FR" sz="8000" dirty="0"/>
              <a:t>De nombreux travaux de groupe sont destinés à renforcer la cohésion entre étudiants et l’émergence d’un authentique esprit de « promotion ». Les directeurs du Diplôme veillent au recrutement d’un nombre limité d’étudiants (22) afin de favoriser les travaux pratiques de toutes sortes et le travail de groupe. </a:t>
            </a:r>
          </a:p>
          <a:p>
            <a:pPr algn="just"/>
            <a:r>
              <a:rPr lang="fr-FR" sz="9600" dirty="0"/>
              <a:t> </a:t>
            </a:r>
          </a:p>
          <a:p>
            <a:pPr algn="just"/>
            <a:r>
              <a:rPr lang="fr-FR" sz="8000" dirty="0"/>
              <a:t> </a:t>
            </a:r>
          </a:p>
          <a:p>
            <a:pPr algn="just"/>
            <a:endParaRPr lang="fr-FR" dirty="0"/>
          </a:p>
        </p:txBody>
      </p:sp>
    </p:spTree>
    <p:extLst>
      <p:ext uri="{BB962C8B-B14F-4D97-AF65-F5344CB8AC3E}">
        <p14:creationId xmlns:p14="http://schemas.microsoft.com/office/powerpoint/2010/main" val="6757783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17982">
              <a:srgbClr val="F5D9F4"/>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24753" y="520505"/>
            <a:ext cx="9666229" cy="447683"/>
          </a:xfrm>
        </p:spPr>
        <p:txBody>
          <a:bodyPr>
            <a:normAutofit fontScale="90000"/>
          </a:bodyPr>
          <a:lstStyle/>
          <a:p>
            <a:br>
              <a:rPr lang="fr-FR" sz="3100" b="1" dirty="0"/>
            </a:br>
            <a:r>
              <a:rPr lang="fr-FR" sz="4000" b="1" dirty="0"/>
              <a:t>Présentation du master (suite)</a:t>
            </a:r>
            <a:br>
              <a:rPr lang="fr-FR" sz="2000" dirty="0"/>
            </a:br>
            <a:endParaRPr lang="fr-FR" sz="2000" dirty="0"/>
          </a:p>
        </p:txBody>
      </p:sp>
      <p:sp>
        <p:nvSpPr>
          <p:cNvPr id="3" name="Espace réservé du contenu 2"/>
          <p:cNvSpPr>
            <a:spLocks noGrp="1"/>
          </p:cNvSpPr>
          <p:nvPr>
            <p:ph idx="1"/>
          </p:nvPr>
        </p:nvSpPr>
        <p:spPr>
          <a:xfrm>
            <a:off x="824752" y="1111348"/>
            <a:ext cx="10795161" cy="5746651"/>
          </a:xfrm>
        </p:spPr>
        <p:txBody>
          <a:bodyPr>
            <a:normAutofit fontScale="55000" lnSpcReduction="20000"/>
          </a:bodyPr>
          <a:lstStyle/>
          <a:p>
            <a:pPr lvl="0"/>
            <a:r>
              <a:rPr lang="fr-FR" sz="3200" b="1" dirty="0"/>
              <a:t>Généraliste – Diversité - Complémentarité </a:t>
            </a:r>
          </a:p>
          <a:p>
            <a:pPr algn="just">
              <a:lnSpc>
                <a:spcPct val="120000"/>
              </a:lnSpc>
            </a:pPr>
            <a:r>
              <a:rPr lang="fr-FR" sz="3200" dirty="0"/>
              <a:t>Master généraliste couvrant l’ensemble des aspects du droit des affaires en vue de répondre aux attentes d’importants cabinets d’avocats recherchant des étudiants dotés d’une solide culture générale en la matière. A titre d’illustration, le champ des disciplines comprend le droit des sociétés </a:t>
            </a:r>
            <a:r>
              <a:rPr lang="fr-FR" sz="3200" i="1" dirty="0"/>
              <a:t>(</a:t>
            </a:r>
            <a:r>
              <a:rPr lang="fr-FR" sz="3200" i="1" dirty="0" err="1"/>
              <a:t>corporate</a:t>
            </a:r>
            <a:r>
              <a:rPr lang="fr-FR" sz="3200" dirty="0"/>
              <a:t>)</a:t>
            </a:r>
            <a:r>
              <a:rPr lang="fr-FR" sz="3200" i="1" dirty="0"/>
              <a:t>,</a:t>
            </a:r>
            <a:r>
              <a:rPr lang="fr-FR" sz="3200" dirty="0"/>
              <a:t> le droit financier, le droit fiscal, le droit de la distribution et de la concurrence, le droit des entreprises en difficultés </a:t>
            </a:r>
            <a:r>
              <a:rPr lang="fr-FR" sz="3200" i="1" dirty="0"/>
              <a:t>(</a:t>
            </a:r>
            <a:r>
              <a:rPr lang="fr-FR" sz="3200" i="1" dirty="0" err="1"/>
              <a:t>restructuring</a:t>
            </a:r>
            <a:r>
              <a:rPr lang="fr-FR" sz="3200" i="1" dirty="0"/>
              <a:t>),…</a:t>
            </a:r>
            <a:r>
              <a:rPr lang="fr-FR" sz="3200" dirty="0"/>
              <a:t> jusqu’au numérique et à l’immobilier des affaires. En outre, une approche transdisciplinaire est nettement développée afin de rompre avec une vision segmentée de ces différentes branches du droit des affaires. </a:t>
            </a:r>
          </a:p>
          <a:p>
            <a:pPr lvl="0" algn="just"/>
            <a:r>
              <a:rPr lang="fr-FR" sz="3200" b="1" dirty="0"/>
              <a:t>Pratique – Professionnalisant – Réseau</a:t>
            </a:r>
          </a:p>
          <a:p>
            <a:pPr algn="just">
              <a:lnSpc>
                <a:spcPct val="120000"/>
              </a:lnSpc>
            </a:pPr>
            <a:r>
              <a:rPr lang="fr-FR" sz="3200" dirty="0"/>
              <a:t>Chaque séminaire permet de mettre en pratique tous les acquis théoriques, notamment grâce à l’intervention de praticiens très expérimentés du droit des affaires, d’universitaires de renom, tout cela contribuant par ailleurs à la constitution d’un réseau de relations indispensables à l’intégration dans la vie professionnelle. </a:t>
            </a:r>
          </a:p>
          <a:p>
            <a:pPr algn="just">
              <a:lnSpc>
                <a:spcPct val="120000"/>
              </a:lnSpc>
            </a:pPr>
            <a:r>
              <a:rPr lang="fr-FR" sz="3200" dirty="0"/>
              <a:t>L’un des points forts de la formation est d’achever les enseignements à la fin du mois de mars afin d’ouvrir une période pouvant aller jusqu’à 9 mois aux fins d’effectuer un stage professionnalisant de longue durée constituant à l’évidence un complément indispensable pour l’insertion dans la vie professionnelle.</a:t>
            </a:r>
          </a:p>
          <a:p>
            <a:endParaRPr lang="fr-FR" sz="3200" dirty="0"/>
          </a:p>
          <a:p>
            <a:pPr algn="just"/>
            <a:endParaRPr lang="fr-FR" sz="3200" dirty="0"/>
          </a:p>
        </p:txBody>
      </p:sp>
    </p:spTree>
    <p:extLst>
      <p:ext uri="{BB962C8B-B14F-4D97-AF65-F5344CB8AC3E}">
        <p14:creationId xmlns:p14="http://schemas.microsoft.com/office/powerpoint/2010/main" val="904278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17982">
              <a:srgbClr val="F5D9F4"/>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lvl="0"/>
            <a:r>
              <a:rPr lang="fr-FR" sz="3600" b="1" dirty="0"/>
              <a:t>3. Présentation des débouchés</a:t>
            </a:r>
            <a:br>
              <a:rPr lang="fr-FR" dirty="0"/>
            </a:br>
            <a:endParaRPr lang="fr-FR" dirty="0"/>
          </a:p>
        </p:txBody>
      </p:sp>
      <p:sp>
        <p:nvSpPr>
          <p:cNvPr id="3" name="Espace réservé du contenu 2"/>
          <p:cNvSpPr>
            <a:spLocks noGrp="1"/>
          </p:cNvSpPr>
          <p:nvPr>
            <p:ph idx="1"/>
          </p:nvPr>
        </p:nvSpPr>
        <p:spPr/>
        <p:txBody>
          <a:bodyPr/>
          <a:lstStyle/>
          <a:p>
            <a:pPr algn="just"/>
            <a:r>
              <a:rPr lang="fr-FR" dirty="0"/>
              <a:t> </a:t>
            </a:r>
          </a:p>
          <a:p>
            <a:pPr algn="just">
              <a:lnSpc>
                <a:spcPct val="100000"/>
              </a:lnSpc>
            </a:pPr>
            <a:r>
              <a:rPr lang="fr-FR" sz="2000" dirty="0"/>
              <a:t>De par son caractère généraliste, le Master 2 STJA offre les débouchés les plus variés : cabinets d’avocats, juristes d’entreprises, banques d’affaires, cabinets d’administrateurs judiciaires, etc.</a:t>
            </a:r>
          </a:p>
          <a:p>
            <a:pPr algn="just">
              <a:lnSpc>
                <a:spcPct val="100000"/>
              </a:lnSpc>
            </a:pPr>
            <a:r>
              <a:rPr lang="fr-FR" sz="2000" dirty="0"/>
              <a:t>Un projet de recherche est également envisageable par la rédaction d’une thèse de doctorat sous la direction d’un universitaire de la formation.</a:t>
            </a:r>
          </a:p>
          <a:p>
            <a:endParaRPr lang="fr-FR" dirty="0"/>
          </a:p>
        </p:txBody>
      </p:sp>
    </p:spTree>
    <p:extLst>
      <p:ext uri="{BB962C8B-B14F-4D97-AF65-F5344CB8AC3E}">
        <p14:creationId xmlns:p14="http://schemas.microsoft.com/office/powerpoint/2010/main" val="214075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3600" b="1" dirty="0" err="1"/>
              <a:t>PARTENARIATs</a:t>
            </a:r>
            <a:endParaRPr lang="fr-FR" sz="3600" b="1" dirty="0"/>
          </a:p>
        </p:txBody>
      </p:sp>
      <p:pic>
        <p:nvPicPr>
          <p:cNvPr id="5" name="Imag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77608" y="109260"/>
            <a:ext cx="3174023" cy="1978176"/>
          </a:xfrm>
          <a:prstGeom prst="rect">
            <a:avLst/>
          </a:prstGeom>
        </p:spPr>
      </p:pic>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89884" y="4160567"/>
            <a:ext cx="1522055" cy="1145869"/>
          </a:xfrm>
          <a:prstGeom prst="rect">
            <a:avLst/>
          </a:prstGeom>
        </p:spPr>
      </p:pic>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062567" y="395654"/>
            <a:ext cx="2734996" cy="2048608"/>
          </a:xfrm>
          <a:prstGeom prst="rect">
            <a:avLst/>
          </a:prstGeom>
        </p:spPr>
      </p:pic>
      <p:pic>
        <p:nvPicPr>
          <p:cNvPr id="8" name="Imag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56691" y="5723791"/>
            <a:ext cx="1936580" cy="851181"/>
          </a:xfrm>
          <a:prstGeom prst="rect">
            <a:avLst/>
          </a:prstGeom>
        </p:spPr>
      </p:pic>
      <p:pic>
        <p:nvPicPr>
          <p:cNvPr id="10" name="Imag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17417" y="4036195"/>
            <a:ext cx="2039029" cy="1072135"/>
          </a:xfrm>
          <a:prstGeom prst="rect">
            <a:avLst/>
          </a:prstGeom>
        </p:spPr>
      </p:pic>
      <p:pic>
        <p:nvPicPr>
          <p:cNvPr id="11" name="Imag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74121" y="4109549"/>
            <a:ext cx="1661747" cy="1661747"/>
          </a:xfrm>
          <a:prstGeom prst="rect">
            <a:avLst/>
          </a:prstGeom>
        </p:spPr>
      </p:pic>
      <p:pic>
        <p:nvPicPr>
          <p:cNvPr id="12" name="Imag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12229" y="5745467"/>
            <a:ext cx="2771853" cy="752452"/>
          </a:xfrm>
          <a:prstGeom prst="rect">
            <a:avLst/>
          </a:prstGeom>
        </p:spPr>
      </p:pic>
      <p:pic>
        <p:nvPicPr>
          <p:cNvPr id="13" name="Imag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871438" y="5340922"/>
            <a:ext cx="1459524" cy="1147669"/>
          </a:xfrm>
          <a:prstGeom prst="rect">
            <a:avLst/>
          </a:prstGeom>
        </p:spPr>
      </p:pic>
      <p:sp>
        <p:nvSpPr>
          <p:cNvPr id="4" name="ZoneTexte 3"/>
          <p:cNvSpPr txBox="1"/>
          <p:nvPr/>
        </p:nvSpPr>
        <p:spPr>
          <a:xfrm>
            <a:off x="705853" y="3160295"/>
            <a:ext cx="184731" cy="369332"/>
          </a:xfrm>
          <a:prstGeom prst="rect">
            <a:avLst/>
          </a:prstGeom>
          <a:noFill/>
        </p:spPr>
        <p:txBody>
          <a:bodyPr wrap="none" rtlCol="0">
            <a:spAutoFit/>
          </a:bodyPr>
          <a:lstStyle/>
          <a:p>
            <a:endParaRPr lang="fr-FR" dirty="0"/>
          </a:p>
        </p:txBody>
      </p:sp>
      <p:pic>
        <p:nvPicPr>
          <p:cNvPr id="18" name="Image 17">
            <a:extLst>
              <a:ext uri="{FF2B5EF4-FFF2-40B4-BE49-F238E27FC236}">
                <a16:creationId xmlns:a16="http://schemas.microsoft.com/office/drawing/2014/main" id="{AE31569C-8139-9EBB-9EC1-E28EACBCA4D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3185" y="1626000"/>
            <a:ext cx="3717180" cy="1908508"/>
          </a:xfrm>
          <a:prstGeom prst="rect">
            <a:avLst/>
          </a:prstGeom>
        </p:spPr>
      </p:pic>
      <p:pic>
        <p:nvPicPr>
          <p:cNvPr id="20" name="Image 19">
            <a:extLst>
              <a:ext uri="{FF2B5EF4-FFF2-40B4-BE49-F238E27FC236}">
                <a16:creationId xmlns:a16="http://schemas.microsoft.com/office/drawing/2014/main" id="{15178B51-130A-28F1-EA0C-51F32C13A90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026809" y="2118946"/>
            <a:ext cx="2927906" cy="1876286"/>
          </a:xfrm>
          <a:prstGeom prst="rect">
            <a:avLst/>
          </a:prstGeom>
        </p:spPr>
      </p:pic>
      <p:pic>
        <p:nvPicPr>
          <p:cNvPr id="24" name="Espace réservé du contenu 23">
            <a:extLst>
              <a:ext uri="{FF2B5EF4-FFF2-40B4-BE49-F238E27FC236}">
                <a16:creationId xmlns:a16="http://schemas.microsoft.com/office/drawing/2014/main" id="{5F06839B-1B8D-0E4F-42E6-DE3B7D082F3E}"/>
              </a:ext>
            </a:extLst>
          </p:cNvPr>
          <p:cNvPicPr>
            <a:picLocks noGrp="1" noChangeAspect="1"/>
          </p:cNvPicPr>
          <p:nvPr>
            <p:ph idx="1"/>
          </p:nvPr>
        </p:nvPicPr>
        <p:blipFill>
          <a:blip r:embed="rId12" cstate="print">
            <a:extLst>
              <a:ext uri="{28A0092B-C50C-407E-A947-70E740481C1C}">
                <a14:useLocalDpi xmlns:a14="http://schemas.microsoft.com/office/drawing/2010/main" val="0"/>
              </a:ext>
            </a:extLst>
          </a:blip>
          <a:stretch>
            <a:fillRect/>
          </a:stretch>
        </p:blipFill>
        <p:spPr>
          <a:xfrm>
            <a:off x="1282737" y="4018085"/>
            <a:ext cx="1701372" cy="1180950"/>
          </a:xfrm>
        </p:spPr>
      </p:pic>
      <p:pic>
        <p:nvPicPr>
          <p:cNvPr id="1026" name="Picture 2" descr="C:\Users\Helodine\AppData\Local\Microsoft\Windows\Temporary Internet Files\Content.IE5\48ES4W18\1280px-Stephenson_Harwood_logo.svg.png"/>
          <p:cNvPicPr>
            <a:picLocks noChangeAspect="1" noChangeArrowheads="1"/>
          </p:cNvPicPr>
          <p:nvPr/>
        </p:nvPicPr>
        <p:blipFill>
          <a:blip r:embed="rId13" cstate="print"/>
          <a:srcRect/>
          <a:stretch>
            <a:fillRect/>
          </a:stretch>
        </p:blipFill>
        <p:spPr bwMode="auto">
          <a:xfrm>
            <a:off x="7350369" y="2643276"/>
            <a:ext cx="4229098" cy="1014323"/>
          </a:xfrm>
          <a:prstGeom prst="rect">
            <a:avLst/>
          </a:prstGeom>
          <a:noFill/>
        </p:spPr>
      </p:pic>
    </p:spTree>
    <p:extLst>
      <p:ext uri="{BB962C8B-B14F-4D97-AF65-F5344CB8AC3E}">
        <p14:creationId xmlns:p14="http://schemas.microsoft.com/office/powerpoint/2010/main" val="440191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a:extLst>
              <a:ext uri="{FF2B5EF4-FFF2-40B4-BE49-F238E27FC236}">
                <a16:creationId xmlns:a16="http://schemas.microsoft.com/office/drawing/2014/main" id="{88795E14-4CE6-E8A4-B419-9AAD4C37C00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0282" y="0"/>
            <a:ext cx="12882281" cy="7424914"/>
          </a:xfrm>
        </p:spPr>
      </p:pic>
    </p:spTree>
    <p:extLst>
      <p:ext uri="{BB962C8B-B14F-4D97-AF65-F5344CB8AC3E}">
        <p14:creationId xmlns:p14="http://schemas.microsoft.com/office/powerpoint/2010/main" val="1748293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Réseaux SOCIAUX ET ASSOCIATION</a:t>
            </a:r>
          </a:p>
        </p:txBody>
      </p:sp>
      <p:sp>
        <p:nvSpPr>
          <p:cNvPr id="3" name="Espace réservé du contenu 2"/>
          <p:cNvSpPr>
            <a:spLocks noGrp="1"/>
          </p:cNvSpPr>
          <p:nvPr>
            <p:ph idx="1"/>
          </p:nvPr>
        </p:nvSpPr>
        <p:spPr>
          <a:xfrm>
            <a:off x="172995" y="1705232"/>
            <a:ext cx="10571207" cy="4917990"/>
          </a:xfrm>
        </p:spPr>
        <p:txBody>
          <a:bodyPr>
            <a:normAutofit fontScale="25000" lnSpcReduction="20000"/>
          </a:bodyPr>
          <a:lstStyle/>
          <a:p>
            <a:pPr algn="l"/>
            <a:endParaRPr lang="fr-FR" sz="2900" b="0" i="0" u="none" strike="noStrike" dirty="0">
              <a:solidFill>
                <a:srgbClr val="000000"/>
              </a:solidFill>
              <a:effectLst/>
            </a:endParaRPr>
          </a:p>
          <a:p>
            <a:pPr algn="l"/>
            <a:r>
              <a:rPr lang="fr-FR" sz="8000" b="1" i="0" u="none" strike="noStrike" dirty="0">
                <a:solidFill>
                  <a:srgbClr val="000000"/>
                </a:solidFill>
                <a:effectLst/>
              </a:rPr>
              <a:t>° Instagram</a:t>
            </a:r>
          </a:p>
          <a:p>
            <a:pPr algn="l"/>
            <a:r>
              <a:rPr lang="fr-FR" sz="8000" b="0" i="0" u="none" strike="noStrike" dirty="0">
                <a:solidFill>
                  <a:srgbClr val="000000"/>
                </a:solidFill>
                <a:effectLst/>
              </a:rPr>
              <a:t>Instagram : m2stja_parissaclay</a:t>
            </a:r>
          </a:p>
          <a:p>
            <a:pPr algn="l"/>
            <a:r>
              <a:rPr lang="fr-FR" sz="8000" b="0" i="0" u="none" strike="noStrike" dirty="0">
                <a:solidFill>
                  <a:srgbClr val="000000"/>
                </a:solidFill>
                <a:effectLst/>
              </a:rPr>
              <a:t>Lien : </a:t>
            </a:r>
            <a:r>
              <a:rPr lang="fr-FR" sz="8000" b="0" i="0" u="none" strike="noStrike" dirty="0">
                <a:solidFill>
                  <a:srgbClr val="000000"/>
                </a:solidFill>
                <a:effectLst/>
                <a:hlinkClick r:id="rId2"/>
              </a:rPr>
              <a:t>http://instagram.com/m2stja_parissaclay</a:t>
            </a:r>
            <a:endParaRPr lang="fr-FR" sz="8000" dirty="0">
              <a:solidFill>
                <a:srgbClr val="000000"/>
              </a:solidFill>
            </a:endParaRPr>
          </a:p>
          <a:p>
            <a:pPr algn="l"/>
            <a:endParaRPr lang="fr-FR" sz="8000" b="0" i="0" u="none" strike="noStrike" dirty="0">
              <a:solidFill>
                <a:srgbClr val="000000"/>
              </a:solidFill>
              <a:effectLst/>
            </a:endParaRPr>
          </a:p>
          <a:p>
            <a:pPr algn="l"/>
            <a:r>
              <a:rPr lang="fr-FR" sz="8000" b="1" i="0" u="none" strike="noStrike" dirty="0">
                <a:solidFill>
                  <a:srgbClr val="000000"/>
                </a:solidFill>
                <a:effectLst/>
              </a:rPr>
              <a:t>° LinkedIn : Master 2 Droit des affaires (STJA) Structures et Techniques Juridiques des Affaires</a:t>
            </a:r>
          </a:p>
          <a:p>
            <a:pPr algn="l"/>
            <a:r>
              <a:rPr lang="fr-FR" sz="8000" b="0" i="0" u="none" strike="noStrike" dirty="0">
                <a:solidFill>
                  <a:srgbClr val="000000"/>
                </a:solidFill>
                <a:effectLst/>
              </a:rPr>
              <a:t>Lien : </a:t>
            </a:r>
            <a:r>
              <a:rPr lang="fr-FR" sz="8000" b="0" i="0" u="none" strike="noStrike" dirty="0">
                <a:solidFill>
                  <a:srgbClr val="000000"/>
                </a:solidFill>
                <a:effectLst/>
                <a:hlinkClick r:id="rId3"/>
              </a:rPr>
              <a:t>http://linkedin.com/in/master-2-droit-des-affaires-structures-et-techniques-juridiques-des-affaires-a87b68197</a:t>
            </a:r>
            <a:endParaRPr lang="fr-FR" sz="8000" b="0" i="0" u="none" strike="noStrike" dirty="0">
              <a:solidFill>
                <a:srgbClr val="000000"/>
              </a:solidFill>
              <a:effectLst/>
            </a:endParaRPr>
          </a:p>
          <a:p>
            <a:r>
              <a:rPr lang="fr-FR" sz="8000" dirty="0"/>
              <a:t>° Site internet du master : </a:t>
            </a:r>
            <a:r>
              <a:rPr lang="fr-FR" sz="8000" b="0" i="0" u="none" strike="noStrike" dirty="0">
                <a:solidFill>
                  <a:srgbClr val="000000"/>
                </a:solidFill>
                <a:effectLst/>
              </a:rPr>
              <a:t> </a:t>
            </a:r>
            <a:r>
              <a:rPr lang="fr-FR" sz="8000" b="0" i="0" dirty="0">
                <a:effectLst/>
                <a:hlinkClick r:id="rId4"/>
              </a:rPr>
              <a:t>https://assom2stja.wixsite.com/m2-structures-et-tec/blank</a:t>
            </a:r>
            <a:endParaRPr lang="fr-FR" sz="8000" b="0" i="0" dirty="0">
              <a:effectLst/>
            </a:endParaRPr>
          </a:p>
          <a:p>
            <a:pPr algn="just"/>
            <a:br>
              <a:rPr lang="fr-FR" sz="8000" dirty="0"/>
            </a:br>
            <a:r>
              <a:rPr lang="fr-FR" sz="8000" dirty="0"/>
              <a:t>° </a:t>
            </a:r>
            <a:r>
              <a:rPr lang="fr-FR" sz="8000" b="1" dirty="0"/>
              <a:t>Association du Master 2 Structures et Techniques Juridiques des Affaires de l’Université Paris-Saclay </a:t>
            </a:r>
            <a:endParaRPr lang="fr-FR" sz="8000" dirty="0"/>
          </a:p>
          <a:p>
            <a:pPr algn="l"/>
            <a:r>
              <a:rPr lang="fr-FR" sz="8000" b="0" i="0" u="none" strike="noStrike" dirty="0">
                <a:solidFill>
                  <a:srgbClr val="000000"/>
                </a:solidFill>
                <a:effectLst/>
              </a:rPr>
              <a:t>Association du M2 STJA </a:t>
            </a:r>
          </a:p>
          <a:p>
            <a:pPr algn="l"/>
            <a:r>
              <a:rPr lang="fr-FR" sz="8000" b="0" i="0" u="none" strike="noStrike" dirty="0">
                <a:solidFill>
                  <a:srgbClr val="000000"/>
                </a:solidFill>
                <a:effectLst/>
              </a:rPr>
              <a:t>Mail association : </a:t>
            </a:r>
            <a:r>
              <a:rPr lang="fr-FR" sz="8000" b="0" i="0" u="none" strike="noStrike" dirty="0">
                <a:solidFill>
                  <a:srgbClr val="000000"/>
                </a:solidFill>
                <a:effectLst/>
                <a:hlinkClick r:id="rId5"/>
              </a:rPr>
              <a:t>asso.m2stja@gmail.com</a:t>
            </a:r>
            <a:endParaRPr lang="fr-FR" sz="8000" b="0" i="0" u="none" strike="noStrike" dirty="0">
              <a:solidFill>
                <a:srgbClr val="000000"/>
              </a:solidFill>
              <a:effectLst/>
            </a:endParaRPr>
          </a:p>
          <a:p>
            <a:endParaRPr lang="fr-FR" sz="2400" dirty="0"/>
          </a:p>
          <a:p>
            <a:endParaRPr lang="fr-F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7129687-7C6D-FCC0-404F-482D48A025D7}"/>
              </a:ext>
            </a:extLst>
          </p:cNvPr>
          <p:cNvSpPr>
            <a:spLocks noGrp="1"/>
          </p:cNvSpPr>
          <p:nvPr>
            <p:ph idx="1"/>
          </p:nvPr>
        </p:nvSpPr>
        <p:spPr>
          <a:xfrm>
            <a:off x="766120" y="790832"/>
            <a:ext cx="9978082" cy="5518528"/>
          </a:xfrm>
        </p:spPr>
        <p:txBody>
          <a:bodyPr/>
          <a:lstStyle/>
          <a:p>
            <a:endParaRPr lang="fr-FR" sz="2400" dirty="0"/>
          </a:p>
          <a:p>
            <a:endParaRPr lang="fr-FR" sz="2400" dirty="0"/>
          </a:p>
          <a:p>
            <a:endParaRPr lang="fr-FR" sz="2400" dirty="0"/>
          </a:p>
          <a:p>
            <a:pPr algn="ctr"/>
            <a:endParaRPr lang="fr-FR" sz="2400" dirty="0"/>
          </a:p>
          <a:p>
            <a:pPr lvl="3" algn="ctr"/>
            <a:r>
              <a:rPr lang="fr-FR" sz="6600" dirty="0"/>
              <a:t>A BIENTÔT…</a:t>
            </a:r>
          </a:p>
          <a:p>
            <a:pPr algn="ctr"/>
            <a:endParaRPr lang="fr-FR" dirty="0"/>
          </a:p>
        </p:txBody>
      </p:sp>
    </p:spTree>
    <p:extLst>
      <p:ext uri="{BB962C8B-B14F-4D97-AF65-F5344CB8AC3E}">
        <p14:creationId xmlns:p14="http://schemas.microsoft.com/office/powerpoint/2010/main" val="17947628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46707" y="714157"/>
            <a:ext cx="9720072" cy="1499616"/>
          </a:xfrm>
        </p:spPr>
        <p:txBody>
          <a:bodyPr/>
          <a:lstStyle/>
          <a:p>
            <a:r>
              <a:rPr lang="fr-FR" dirty="0"/>
              <a:t>Classement </a:t>
            </a:r>
            <a:r>
              <a:rPr lang="fr-FR" dirty="0" err="1"/>
              <a:t>Eduniversal</a:t>
            </a:r>
            <a:endParaRPr lang="fr-FR" dirty="0"/>
          </a:p>
        </p:txBody>
      </p:sp>
      <p:pic>
        <p:nvPicPr>
          <p:cNvPr id="21" name="Image 20">
            <a:extLst>
              <a:ext uri="{FF2B5EF4-FFF2-40B4-BE49-F238E27FC236}">
                <a16:creationId xmlns:a16="http://schemas.microsoft.com/office/drawing/2014/main" id="{8748A810-35C5-2FD1-2836-6752971AA1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6707" y="2558953"/>
            <a:ext cx="6441320" cy="2555640"/>
          </a:xfrm>
          <a:prstGeom prst="rect">
            <a:avLst/>
          </a:prstGeom>
        </p:spPr>
      </p:pic>
      <p:pic>
        <p:nvPicPr>
          <p:cNvPr id="30" name="Image 29">
            <a:extLst>
              <a:ext uri="{FF2B5EF4-FFF2-40B4-BE49-F238E27FC236}">
                <a16:creationId xmlns:a16="http://schemas.microsoft.com/office/drawing/2014/main" id="{2AF385B6-C48C-4650-196B-9C548AA8372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5888" y="2213773"/>
            <a:ext cx="1909413" cy="2742611"/>
          </a:xfrm>
          <a:prstGeom prst="rect">
            <a:avLst/>
          </a:prstGeom>
        </p:spPr>
      </p:pic>
    </p:spTree>
    <p:extLst>
      <p:ext uri="{BB962C8B-B14F-4D97-AF65-F5344CB8AC3E}">
        <p14:creationId xmlns:p14="http://schemas.microsoft.com/office/powerpoint/2010/main" val="994113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6123E05-1482-491E-8038-4618640C6344}"/>
              </a:ext>
            </a:extLst>
          </p:cNvPr>
          <p:cNvSpPr/>
          <p:nvPr/>
        </p:nvSpPr>
        <p:spPr>
          <a:xfrm>
            <a:off x="-36281" y="0"/>
            <a:ext cx="12192000" cy="685800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A6A63C3C-99F0-415B-A467-4314A41771A0}"/>
              </a:ext>
            </a:extLst>
          </p:cNvPr>
          <p:cNvSpPr>
            <a:spLocks noGrp="1"/>
          </p:cNvSpPr>
          <p:nvPr>
            <p:ph type="title"/>
          </p:nvPr>
        </p:nvSpPr>
        <p:spPr>
          <a:xfrm>
            <a:off x="1024129" y="583274"/>
            <a:ext cx="9720072" cy="1499616"/>
          </a:xfrm>
        </p:spPr>
        <p:txBody>
          <a:bodyPr>
            <a:normAutofit/>
          </a:bodyPr>
          <a:lstStyle/>
          <a:p>
            <a:r>
              <a:rPr lang="fr-FR" dirty="0"/>
              <a:t>Enseignements Fondamentaux</a:t>
            </a:r>
          </a:p>
        </p:txBody>
      </p:sp>
      <p:sp>
        <p:nvSpPr>
          <p:cNvPr id="3" name="Espace réservé du contenu 2">
            <a:extLst>
              <a:ext uri="{FF2B5EF4-FFF2-40B4-BE49-F238E27FC236}">
                <a16:creationId xmlns:a16="http://schemas.microsoft.com/office/drawing/2014/main" id="{8E8C4383-01E1-41F9-B6BD-2F476BA77534}"/>
              </a:ext>
            </a:extLst>
          </p:cNvPr>
          <p:cNvSpPr>
            <a:spLocks noGrp="1"/>
          </p:cNvSpPr>
          <p:nvPr>
            <p:ph idx="1"/>
          </p:nvPr>
        </p:nvSpPr>
        <p:spPr>
          <a:xfrm>
            <a:off x="678094" y="2286000"/>
            <a:ext cx="10066107" cy="4023360"/>
          </a:xfrm>
        </p:spPr>
        <p:txBody>
          <a:bodyPr>
            <a:normAutofit/>
          </a:bodyPr>
          <a:lstStyle/>
          <a:p>
            <a:pPr marL="0" indent="0">
              <a:buNone/>
            </a:pPr>
            <a:r>
              <a:rPr lang="fr-FR" sz="2800" b="1" u="sng" dirty="0">
                <a:solidFill>
                  <a:schemeClr val="tx1">
                    <a:lumMod val="95000"/>
                    <a:lumOff val="5000"/>
                  </a:schemeClr>
                </a:solidFill>
              </a:rPr>
              <a:t>Structures et financement des entreprises</a:t>
            </a:r>
            <a:r>
              <a:rPr lang="fr-FR" sz="2800" b="1" dirty="0">
                <a:solidFill>
                  <a:schemeClr val="tx1">
                    <a:lumMod val="95000"/>
                    <a:lumOff val="5000"/>
                  </a:schemeClr>
                </a:solidFill>
              </a:rPr>
              <a:t> : 110H</a:t>
            </a:r>
          </a:p>
          <a:p>
            <a:pPr>
              <a:buFont typeface="Wingdings" panose="05000000000000000000" pitchFamily="2" charset="2"/>
              <a:buChar char="Ø"/>
            </a:pPr>
            <a:r>
              <a:rPr lang="fr-FR" sz="2800" dirty="0">
                <a:solidFill>
                  <a:schemeClr val="tx1">
                    <a:lumMod val="95000"/>
                    <a:lumOff val="5000"/>
                  </a:schemeClr>
                </a:solidFill>
                <a:ea typeface="+mj-ea"/>
                <a:cs typeface="+mj-cs"/>
              </a:rPr>
              <a:t>Droit des sociétés</a:t>
            </a:r>
          </a:p>
          <a:p>
            <a:pPr lvl="4">
              <a:lnSpc>
                <a:spcPct val="100000"/>
              </a:lnSpc>
              <a:buFont typeface="Arial" panose="020B0604020202020204" pitchFamily="34" charset="0"/>
              <a:buChar char="•"/>
            </a:pPr>
            <a:r>
              <a:rPr lang="fr-FR" sz="2000" dirty="0">
                <a:solidFill>
                  <a:schemeClr val="tx1">
                    <a:lumMod val="95000"/>
                    <a:lumOff val="5000"/>
                  </a:schemeClr>
                </a:solidFill>
                <a:ea typeface="+mj-ea"/>
                <a:cs typeface="+mj-cs"/>
              </a:rPr>
              <a:t>M. Laurent GODON, Professeur de droit privé </a:t>
            </a:r>
          </a:p>
          <a:p>
            <a:pPr marL="352080" lvl="4" indent="0">
              <a:lnSpc>
                <a:spcPct val="100000"/>
              </a:lnSpc>
              <a:spcAft>
                <a:spcPts val="0"/>
              </a:spcAft>
              <a:buNone/>
            </a:pPr>
            <a:endParaRPr lang="fr-FR" sz="2000" dirty="0">
              <a:solidFill>
                <a:schemeClr val="tx1">
                  <a:lumMod val="95000"/>
                  <a:lumOff val="5000"/>
                </a:schemeClr>
              </a:solidFill>
              <a:ea typeface="+mj-ea"/>
              <a:cs typeface="+mj-cs"/>
            </a:endParaRPr>
          </a:p>
          <a:p>
            <a:pPr>
              <a:buFont typeface="Wingdings" panose="05000000000000000000" pitchFamily="2" charset="2"/>
              <a:buChar char="Ø"/>
            </a:pPr>
            <a:r>
              <a:rPr lang="fr-FR" sz="2800" dirty="0">
                <a:solidFill>
                  <a:schemeClr val="tx1">
                    <a:lumMod val="95000"/>
                    <a:lumOff val="5000"/>
                  </a:schemeClr>
                </a:solidFill>
                <a:ea typeface="+mj-ea"/>
                <a:cs typeface="+mj-cs"/>
              </a:rPr>
              <a:t>Droit des marchés financiers </a:t>
            </a:r>
          </a:p>
          <a:p>
            <a:pPr lvl="4">
              <a:buFont typeface="Arial" panose="020B0604020202020204" pitchFamily="34" charset="0"/>
              <a:buChar char="•"/>
            </a:pPr>
            <a:r>
              <a:rPr lang="fr-FR" sz="2000" dirty="0">
                <a:solidFill>
                  <a:schemeClr val="tx1">
                    <a:lumMod val="95000"/>
                    <a:lumOff val="5000"/>
                  </a:schemeClr>
                </a:solidFill>
                <a:ea typeface="+mj-ea"/>
                <a:cs typeface="+mj-cs"/>
              </a:rPr>
              <a:t>M. Antonin RICH, Responsable juridique </a:t>
            </a:r>
            <a:r>
              <a:rPr lang="fr-FR" sz="2000" dirty="0" err="1">
                <a:solidFill>
                  <a:schemeClr val="tx1">
                    <a:lumMod val="95000"/>
                    <a:lumOff val="5000"/>
                  </a:schemeClr>
                </a:solidFill>
                <a:ea typeface="+mj-ea"/>
                <a:cs typeface="+mj-cs"/>
              </a:rPr>
              <a:t>RollingFunds</a:t>
            </a:r>
            <a:endParaRPr lang="fr-FR" sz="2000" dirty="0">
              <a:solidFill>
                <a:schemeClr val="tx1">
                  <a:lumMod val="95000"/>
                  <a:lumOff val="5000"/>
                </a:schemeClr>
              </a:solidFill>
              <a:ea typeface="+mj-ea"/>
              <a:cs typeface="+mj-cs"/>
            </a:endParaRPr>
          </a:p>
          <a:p>
            <a:pPr marL="640080" lvl="4" indent="0">
              <a:buNone/>
            </a:pPr>
            <a:endParaRPr lang="fr-FR" sz="2000" dirty="0">
              <a:solidFill>
                <a:schemeClr val="tx1">
                  <a:lumMod val="95000"/>
                  <a:lumOff val="5000"/>
                </a:schemeClr>
              </a:solidFill>
              <a:ea typeface="+mj-ea"/>
              <a:cs typeface="+mj-cs"/>
            </a:endParaRPr>
          </a:p>
          <a:p>
            <a:pPr>
              <a:buFont typeface="Wingdings" panose="05000000000000000000" pitchFamily="2" charset="2"/>
              <a:buChar char="Ø"/>
            </a:pPr>
            <a:r>
              <a:rPr lang="fr-FR" sz="2800" dirty="0">
                <a:solidFill>
                  <a:schemeClr val="tx1">
                    <a:lumMod val="95000"/>
                    <a:lumOff val="5000"/>
                  </a:schemeClr>
                </a:solidFill>
                <a:ea typeface="+mj-ea"/>
                <a:cs typeface="+mj-cs"/>
              </a:rPr>
              <a:t>Analyse financière et comptabilité</a:t>
            </a:r>
          </a:p>
          <a:p>
            <a:pPr lvl="4">
              <a:buFont typeface="Arial" panose="020B0604020202020204" pitchFamily="34" charset="0"/>
              <a:buChar char="•"/>
            </a:pPr>
            <a:r>
              <a:rPr lang="fr-FR" sz="2000" dirty="0">
                <a:solidFill>
                  <a:schemeClr val="tx1">
                    <a:lumMod val="95000"/>
                    <a:lumOff val="5000"/>
                  </a:schemeClr>
                </a:solidFill>
                <a:ea typeface="+mj-ea"/>
                <a:cs typeface="+mj-cs"/>
              </a:rPr>
              <a:t>M. Olivier DUMON, Avocat associé, LYVEAS</a:t>
            </a:r>
            <a:endParaRPr lang="fr-FR" sz="2000" dirty="0">
              <a:solidFill>
                <a:schemeClr val="tx1">
                  <a:lumMod val="95000"/>
                  <a:lumOff val="5000"/>
                </a:schemeClr>
              </a:solidFill>
            </a:endParaRPr>
          </a:p>
        </p:txBody>
      </p:sp>
    </p:spTree>
    <p:extLst>
      <p:ext uri="{BB962C8B-B14F-4D97-AF65-F5344CB8AC3E}">
        <p14:creationId xmlns:p14="http://schemas.microsoft.com/office/powerpoint/2010/main" val="740891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7000"/>
            <a:lum/>
          </a:blip>
          <a:srcRect/>
          <a:stretch>
            <a:fillRect t="-9000" b="-9000"/>
          </a:stretch>
        </a:blip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A44CF9EF-21B2-4838-92F1-D4CFA20C107E}"/>
              </a:ext>
            </a:extLst>
          </p:cNvPr>
          <p:cNvSpPr/>
          <p:nvPr/>
        </p:nvSpPr>
        <p:spPr>
          <a:xfrm>
            <a:off x="0" y="0"/>
            <a:ext cx="12192000" cy="685800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p:txBody>
          <a:bodyPr/>
          <a:lstStyle/>
          <a:p>
            <a:r>
              <a:rPr lang="fr-FR" dirty="0"/>
              <a:t>Enseignements Fondamentaux : </a:t>
            </a:r>
          </a:p>
        </p:txBody>
      </p:sp>
      <p:sp>
        <p:nvSpPr>
          <p:cNvPr id="3" name="Espace réservé du contenu 2"/>
          <p:cNvSpPr>
            <a:spLocks noGrp="1"/>
          </p:cNvSpPr>
          <p:nvPr>
            <p:ph idx="1"/>
          </p:nvPr>
        </p:nvSpPr>
        <p:spPr>
          <a:xfrm>
            <a:off x="735458" y="2008805"/>
            <a:ext cx="10515600" cy="4507992"/>
          </a:xfrm>
        </p:spPr>
        <p:txBody>
          <a:bodyPr>
            <a:noAutofit/>
          </a:bodyPr>
          <a:lstStyle/>
          <a:p>
            <a:r>
              <a:rPr lang="fr-FR" sz="2800" b="1" u="sng" dirty="0"/>
              <a:t>Techniques contractuelles </a:t>
            </a:r>
            <a:r>
              <a:rPr lang="fr-FR" sz="2800" b="1" dirty="0"/>
              <a:t>: 70H</a:t>
            </a:r>
            <a:endParaRPr lang="fr-FR" sz="2800" b="1" u="sng" dirty="0"/>
          </a:p>
          <a:p>
            <a:pPr>
              <a:buFont typeface="Wingdings" panose="05000000000000000000" pitchFamily="2" charset="2"/>
              <a:buChar char="Ø"/>
            </a:pPr>
            <a:r>
              <a:rPr lang="fr-FR" sz="2000" dirty="0"/>
              <a:t> Droit des Contrats Approfondi</a:t>
            </a:r>
          </a:p>
          <a:p>
            <a:pPr lvl="6">
              <a:buFont typeface="Arial" panose="020B0604020202020204" pitchFamily="34" charset="0"/>
              <a:buChar char="•"/>
            </a:pPr>
            <a:r>
              <a:rPr lang="fr-FR" sz="2000" dirty="0"/>
              <a:t>Mme Victoire LASBORDES DE VIRVILLE, Maître de conférences de droit privé, HDR</a:t>
            </a:r>
          </a:p>
          <a:p>
            <a:pPr>
              <a:buFont typeface="Wingdings" panose="05000000000000000000" pitchFamily="2" charset="2"/>
              <a:buChar char="Ø"/>
            </a:pPr>
            <a:r>
              <a:rPr lang="fr-FR" sz="2000" dirty="0"/>
              <a:t>Droit de la Distribution/ Atelier de Franchise </a:t>
            </a:r>
          </a:p>
          <a:p>
            <a:pPr lvl="6">
              <a:buFont typeface="Arial" panose="020B0604020202020204" pitchFamily="34" charset="0"/>
              <a:buChar char="•"/>
            </a:pPr>
            <a:r>
              <a:rPr lang="fr-FR" sz="2000" dirty="0"/>
              <a:t>Mme Nadège REBOUL-MAUPIN, Professeur de droit privé</a:t>
            </a:r>
          </a:p>
          <a:p>
            <a:pPr>
              <a:buFont typeface="Wingdings" panose="05000000000000000000" pitchFamily="2" charset="2"/>
              <a:buChar char="Ø"/>
            </a:pPr>
            <a:r>
              <a:rPr lang="fr-FR" sz="2000" dirty="0"/>
              <a:t>Analyse de contrats internationaux</a:t>
            </a:r>
          </a:p>
          <a:p>
            <a:pPr lvl="6" algn="just">
              <a:buFont typeface="Arial" panose="020B0604020202020204" pitchFamily="34" charset="0"/>
              <a:buChar char="•"/>
            </a:pPr>
            <a:r>
              <a:rPr lang="fr-FR" sz="2000" dirty="0"/>
              <a:t> Mme Francine AGAMENONNE-GÉRARD, Responsable juridique </a:t>
            </a:r>
            <a:r>
              <a:rPr lang="fr-FR" sz="2000" dirty="0" err="1"/>
              <a:t>Corporate</a:t>
            </a:r>
            <a:r>
              <a:rPr lang="fr-FR" sz="2000" dirty="0"/>
              <a:t>, Immobilier, Assurances et GDA, </a:t>
            </a:r>
            <a:r>
              <a:rPr lang="fr-FR" sz="2000" i="1" dirty="0"/>
              <a:t>Head of Legal</a:t>
            </a:r>
            <a:r>
              <a:rPr lang="fr-FR" sz="2000" dirty="0"/>
              <a:t>, SAFRAN Aircraft Engines</a:t>
            </a:r>
          </a:p>
          <a:p>
            <a:pPr>
              <a:buFont typeface="Wingdings" panose="05000000000000000000" pitchFamily="2" charset="2"/>
              <a:buChar char="Ø"/>
            </a:pPr>
            <a:r>
              <a:rPr lang="fr-FR" sz="2000" dirty="0"/>
              <a:t>Module rédactionnel : Clausier en contrats d’affaires et Négociation et rédaction de contrats</a:t>
            </a:r>
          </a:p>
          <a:p>
            <a:pPr lvl="6">
              <a:buFont typeface="Arial" panose="020B0604020202020204" pitchFamily="34" charset="0"/>
              <a:buChar char="•"/>
            </a:pPr>
            <a:r>
              <a:rPr lang="fr-FR" sz="2000" dirty="0"/>
              <a:t>Mme Julie TRAULLÉ, </a:t>
            </a:r>
            <a:r>
              <a:rPr lang="fr-FR" sz="2000" dirty="0">
                <a:solidFill>
                  <a:schemeClr val="tx1">
                    <a:lumMod val="95000"/>
                    <a:lumOff val="5000"/>
                  </a:schemeClr>
                </a:solidFill>
              </a:rPr>
              <a:t>Professeur de droit privé et </a:t>
            </a:r>
            <a:r>
              <a:rPr lang="fr-FR" sz="2000" dirty="0"/>
              <a:t>M. Gabriel RATERON, Doctorant, Attaché temporaire d’enseignement et de recherche</a:t>
            </a:r>
            <a:endParaRPr lang="fr-FR" sz="2000" dirty="0">
              <a:solidFill>
                <a:schemeClr val="tx1">
                  <a:lumMod val="95000"/>
                  <a:lumOff val="5000"/>
                </a:schemeClr>
              </a:solidFill>
            </a:endParaRPr>
          </a:p>
          <a:p>
            <a:pPr marL="923544" lvl="6" indent="0">
              <a:buNone/>
            </a:pPr>
            <a:endParaRPr lang="fr-FR" sz="2000" dirty="0">
              <a:solidFill>
                <a:schemeClr val="tx1">
                  <a:lumMod val="95000"/>
                  <a:lumOff val="5000"/>
                </a:schemeClr>
              </a:solidFill>
            </a:endParaRPr>
          </a:p>
          <a:p>
            <a:pPr lvl="6">
              <a:buFont typeface="Arial" panose="020B0604020202020204" pitchFamily="34" charset="0"/>
              <a:buChar char="•"/>
            </a:pPr>
            <a:endParaRPr lang="fr-FR" sz="2000" dirty="0"/>
          </a:p>
        </p:txBody>
      </p:sp>
    </p:spTree>
    <p:extLst>
      <p:ext uri="{BB962C8B-B14F-4D97-AF65-F5344CB8AC3E}">
        <p14:creationId xmlns:p14="http://schemas.microsoft.com/office/powerpoint/2010/main" val="2583639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6CD63F0-6A99-42CB-AC2C-93C594F9C3BC}"/>
              </a:ext>
            </a:extLst>
          </p:cNvPr>
          <p:cNvSpPr/>
          <p:nvPr/>
        </p:nvSpPr>
        <p:spPr>
          <a:xfrm>
            <a:off x="0" y="0"/>
            <a:ext cx="12192000" cy="685800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DB2BA09E-8CCE-4AE2-8A43-5FAFF42C0E53}"/>
              </a:ext>
            </a:extLst>
          </p:cNvPr>
          <p:cNvSpPr>
            <a:spLocks noGrp="1"/>
          </p:cNvSpPr>
          <p:nvPr>
            <p:ph type="title"/>
          </p:nvPr>
        </p:nvSpPr>
        <p:spPr/>
        <p:txBody>
          <a:bodyPr/>
          <a:lstStyle/>
          <a:p>
            <a:r>
              <a:rPr lang="fr-FR" dirty="0"/>
              <a:t>Enseignements fondamentaux</a:t>
            </a:r>
          </a:p>
        </p:txBody>
      </p:sp>
      <p:sp>
        <p:nvSpPr>
          <p:cNvPr id="3" name="Espace réservé du contenu 2">
            <a:extLst>
              <a:ext uri="{FF2B5EF4-FFF2-40B4-BE49-F238E27FC236}">
                <a16:creationId xmlns:a16="http://schemas.microsoft.com/office/drawing/2014/main" id="{0108C505-C088-49DB-A2EE-6FAE984B87E6}"/>
              </a:ext>
            </a:extLst>
          </p:cNvPr>
          <p:cNvSpPr>
            <a:spLocks noGrp="1"/>
          </p:cNvSpPr>
          <p:nvPr>
            <p:ph idx="1"/>
          </p:nvPr>
        </p:nvSpPr>
        <p:spPr/>
        <p:txBody>
          <a:bodyPr/>
          <a:lstStyle/>
          <a:p>
            <a:r>
              <a:rPr lang="fr-FR" sz="2800" b="1" u="sng" dirty="0"/>
              <a:t>Fiscalité des affaires : 40H </a:t>
            </a:r>
          </a:p>
          <a:p>
            <a:endParaRPr lang="fr-FR" sz="2800" b="1" u="sng" dirty="0"/>
          </a:p>
          <a:p>
            <a:pPr lvl="7"/>
            <a:r>
              <a:rPr lang="fr-FR" sz="2000" dirty="0"/>
              <a:t>M. Adrien JELIC, Directeur général, AGENIUM</a:t>
            </a:r>
          </a:p>
          <a:p>
            <a:pPr lvl="7"/>
            <a:endParaRPr lang="fr-FR" sz="2000" dirty="0"/>
          </a:p>
          <a:p>
            <a:pPr lvl="7"/>
            <a:r>
              <a:rPr lang="fr-FR" sz="2000" dirty="0"/>
              <a:t>M.  Emmanuel CRUVELIER, Fiscaliste</a:t>
            </a:r>
          </a:p>
          <a:p>
            <a:pPr lvl="7"/>
            <a:endParaRPr lang="fr-FR" sz="2000" dirty="0"/>
          </a:p>
          <a:p>
            <a:pPr lvl="7"/>
            <a:r>
              <a:rPr lang="fr-FR" sz="2000" dirty="0"/>
              <a:t>M. Olivier DUMON, Avocat associé, LYVEAS</a:t>
            </a:r>
            <a:endParaRPr lang="fr-FR" dirty="0"/>
          </a:p>
        </p:txBody>
      </p:sp>
    </p:spTree>
    <p:extLst>
      <p:ext uri="{BB962C8B-B14F-4D97-AF65-F5344CB8AC3E}">
        <p14:creationId xmlns:p14="http://schemas.microsoft.com/office/powerpoint/2010/main" val="185900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6FB5F6-9A82-4D26-BC06-DF7916957EFC}"/>
              </a:ext>
            </a:extLst>
          </p:cNvPr>
          <p:cNvSpPr/>
          <p:nvPr/>
        </p:nvSpPr>
        <p:spPr>
          <a:xfrm>
            <a:off x="0" y="0"/>
            <a:ext cx="12192000" cy="685800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1024128" y="549873"/>
            <a:ext cx="9720072" cy="1499616"/>
          </a:xfrm>
        </p:spPr>
        <p:txBody>
          <a:bodyPr>
            <a:normAutofit/>
          </a:bodyPr>
          <a:lstStyle/>
          <a:p>
            <a:r>
              <a:rPr lang="fr-FR" dirty="0"/>
              <a:t>Enseignements spécialisés complémentaires </a:t>
            </a:r>
          </a:p>
        </p:txBody>
      </p:sp>
      <p:sp>
        <p:nvSpPr>
          <p:cNvPr id="3" name="Espace réservé du contenu 2"/>
          <p:cNvSpPr>
            <a:spLocks noGrp="1"/>
          </p:cNvSpPr>
          <p:nvPr>
            <p:ph idx="1"/>
          </p:nvPr>
        </p:nvSpPr>
        <p:spPr>
          <a:xfrm>
            <a:off x="544530" y="2049489"/>
            <a:ext cx="10921430" cy="4577342"/>
          </a:xfrm>
        </p:spPr>
        <p:txBody>
          <a:bodyPr>
            <a:normAutofit fontScale="92500"/>
          </a:bodyPr>
          <a:lstStyle/>
          <a:p>
            <a:pPr>
              <a:buFont typeface="Wingdings" panose="05000000000000000000" pitchFamily="2" charset="2"/>
              <a:buChar char="Ø"/>
            </a:pPr>
            <a:r>
              <a:rPr lang="fr-FR" sz="2800" b="1" dirty="0"/>
              <a:t>Restructuration, prévention et traitement des difficultés </a:t>
            </a:r>
          </a:p>
          <a:p>
            <a:pPr lvl="6">
              <a:buFont typeface="Arial" panose="020B0604020202020204" pitchFamily="34" charset="0"/>
              <a:buChar char="•"/>
            </a:pPr>
            <a:r>
              <a:rPr lang="fr-FR" sz="2200" dirty="0"/>
              <a:t>Mme Lauriane CHAUVET, Avocate </a:t>
            </a:r>
            <a:r>
              <a:rPr lang="fr-FR" sz="2200" dirty="0" err="1"/>
              <a:t>Restructuring</a:t>
            </a:r>
            <a:r>
              <a:rPr lang="fr-FR" sz="2200" dirty="0"/>
              <a:t>&amp; </a:t>
            </a:r>
            <a:r>
              <a:rPr lang="fr-FR" sz="2200" dirty="0" err="1"/>
              <a:t>Insolvency</a:t>
            </a:r>
            <a:r>
              <a:rPr lang="fr-FR" sz="2200" dirty="0"/>
              <a:t>, et M. Alexandre KOENIG, Avocat associé, </a:t>
            </a:r>
            <a:r>
              <a:rPr lang="fr-FR" sz="2200" dirty="0" err="1"/>
              <a:t>Restructuring</a:t>
            </a:r>
            <a:r>
              <a:rPr lang="fr-FR" sz="2200" dirty="0"/>
              <a:t> &amp; </a:t>
            </a:r>
            <a:r>
              <a:rPr lang="fr-FR" sz="2200" dirty="0" err="1"/>
              <a:t>Insolvency</a:t>
            </a:r>
            <a:r>
              <a:rPr lang="fr-FR" sz="2200" dirty="0"/>
              <a:t>, chez STEPHENSON HARWOOD LLD</a:t>
            </a:r>
          </a:p>
          <a:p>
            <a:pPr lvl="6">
              <a:buFont typeface="Arial" panose="020B0604020202020204" pitchFamily="34" charset="0"/>
              <a:buChar char="•"/>
            </a:pPr>
            <a:r>
              <a:rPr lang="fr-FR" sz="2200" dirty="0"/>
              <a:t>M. Ivan CORVAISIER, Avocat, Cabinet CORVAISIER AVOCATS</a:t>
            </a:r>
          </a:p>
          <a:p>
            <a:pPr marL="923544" lvl="6" indent="0">
              <a:buNone/>
            </a:pPr>
            <a:endParaRPr lang="fr-FR" sz="2200" dirty="0"/>
          </a:p>
          <a:p>
            <a:pPr>
              <a:buFont typeface="Wingdings" panose="05000000000000000000" pitchFamily="2" charset="2"/>
              <a:buChar char="Ø"/>
            </a:pPr>
            <a:r>
              <a:rPr lang="fr-FR" sz="2800" b="1" dirty="0"/>
              <a:t>Droit social </a:t>
            </a:r>
          </a:p>
          <a:p>
            <a:pPr lvl="6">
              <a:buFont typeface="Arial" panose="020B0604020202020204" pitchFamily="34" charset="0"/>
              <a:buChar char="•"/>
            </a:pPr>
            <a:r>
              <a:rPr lang="fr-FR" sz="2000" dirty="0"/>
              <a:t>M. Rodolphe MENEUX, Avocat associé, Cabinet FIDAL (responsable pôle social Master2)</a:t>
            </a:r>
          </a:p>
          <a:p>
            <a:pPr lvl="6">
              <a:buFont typeface="Arial" panose="020B0604020202020204" pitchFamily="34" charset="0"/>
              <a:buChar char="•"/>
            </a:pPr>
            <a:r>
              <a:rPr lang="fr-FR" sz="2000" dirty="0"/>
              <a:t>M. Grégoire BLIN, Avocat associé, Cabinet FIDAL </a:t>
            </a:r>
          </a:p>
          <a:p>
            <a:pPr lvl="6">
              <a:buFont typeface="Arial" panose="020B0604020202020204" pitchFamily="34" charset="0"/>
              <a:buChar char="•"/>
            </a:pPr>
            <a:r>
              <a:rPr lang="fr-FR" sz="2000" dirty="0"/>
              <a:t>Mme Stéphanie DE LUCA, Avocat d’affaires, Responsable de mission, Cabinet FIDAL</a:t>
            </a:r>
          </a:p>
          <a:p>
            <a:pPr>
              <a:buFont typeface="Wingdings" panose="05000000000000000000" pitchFamily="2" charset="2"/>
              <a:buChar char="Ø"/>
            </a:pPr>
            <a:r>
              <a:rPr lang="fr-FR" sz="2800" b="1" dirty="0"/>
              <a:t>Droit du numérique </a:t>
            </a:r>
          </a:p>
          <a:p>
            <a:pPr lvl="6">
              <a:buFont typeface="Arial" panose="020B0604020202020204" pitchFamily="34" charset="0"/>
              <a:buChar char="•"/>
            </a:pPr>
            <a:r>
              <a:rPr lang="fr-FR" sz="2000" dirty="0"/>
              <a:t>Mme Nathalie JOSSEAUME, Directrice juridique, Head of </a:t>
            </a:r>
            <a:r>
              <a:rPr lang="fr-FR" sz="2000" dirty="0" err="1"/>
              <a:t>Legal</a:t>
            </a:r>
            <a:r>
              <a:rPr lang="fr-FR" sz="2000" dirty="0"/>
              <a:t> &amp; Compliance, AXA Direct France </a:t>
            </a:r>
          </a:p>
          <a:p>
            <a:pPr lvl="6">
              <a:buFont typeface="Arial" panose="020B0604020202020204" pitchFamily="34" charset="0"/>
              <a:buChar char="•"/>
            </a:pPr>
            <a:r>
              <a:rPr lang="fr-FR" sz="2000" dirty="0"/>
              <a:t>Mme Marie MALAURIE-VIGNAL, </a:t>
            </a:r>
            <a:r>
              <a:rPr lang="fr-FR" sz="2000" dirty="0">
                <a:solidFill>
                  <a:schemeClr val="tx1">
                    <a:lumMod val="95000"/>
                    <a:lumOff val="5000"/>
                  </a:schemeClr>
                </a:solidFill>
              </a:rPr>
              <a:t>Professeur de droit privé </a:t>
            </a:r>
          </a:p>
          <a:p>
            <a:pPr lvl="6">
              <a:buFont typeface="Arial" panose="020B0604020202020204" pitchFamily="34" charset="0"/>
              <a:buChar char="•"/>
            </a:pPr>
            <a:endParaRPr lang="fr-FR" sz="2000" dirty="0"/>
          </a:p>
          <a:p>
            <a:pPr marL="923544" lvl="6" indent="0">
              <a:buNone/>
            </a:pPr>
            <a:endParaRPr lang="fr-FR" sz="2400" dirty="0"/>
          </a:p>
        </p:txBody>
      </p:sp>
    </p:spTree>
    <p:extLst>
      <p:ext uri="{BB962C8B-B14F-4D97-AF65-F5344CB8AC3E}">
        <p14:creationId xmlns:p14="http://schemas.microsoft.com/office/powerpoint/2010/main" val="2713687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t="-5000" b="-5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6FB5F6-9A82-4D26-BC06-DF7916957EFC}"/>
              </a:ext>
            </a:extLst>
          </p:cNvPr>
          <p:cNvSpPr/>
          <p:nvPr/>
        </p:nvSpPr>
        <p:spPr>
          <a:xfrm>
            <a:off x="0" y="0"/>
            <a:ext cx="12192000" cy="685800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1024128" y="549873"/>
            <a:ext cx="9720072" cy="1499616"/>
          </a:xfrm>
        </p:spPr>
        <p:txBody>
          <a:bodyPr>
            <a:normAutofit/>
          </a:bodyPr>
          <a:lstStyle/>
          <a:p>
            <a:r>
              <a:rPr lang="fr-FR" dirty="0"/>
              <a:t>Enseignements spécialisés complémentaires</a:t>
            </a:r>
          </a:p>
        </p:txBody>
      </p:sp>
      <p:sp>
        <p:nvSpPr>
          <p:cNvPr id="3" name="Espace réservé du contenu 2"/>
          <p:cNvSpPr>
            <a:spLocks noGrp="1"/>
          </p:cNvSpPr>
          <p:nvPr>
            <p:ph idx="1"/>
          </p:nvPr>
        </p:nvSpPr>
        <p:spPr>
          <a:xfrm>
            <a:off x="544530" y="2049489"/>
            <a:ext cx="10921430" cy="4577342"/>
          </a:xfrm>
        </p:spPr>
        <p:txBody>
          <a:bodyPr>
            <a:normAutofit/>
          </a:bodyPr>
          <a:lstStyle/>
          <a:p>
            <a:pPr>
              <a:buFont typeface="Wingdings" panose="05000000000000000000" pitchFamily="2" charset="2"/>
              <a:buChar char="Ø"/>
            </a:pPr>
            <a:r>
              <a:rPr lang="fr-FR" sz="2800" b="1" dirty="0"/>
              <a:t>Droit de la concurrence </a:t>
            </a:r>
          </a:p>
          <a:p>
            <a:pPr lvl="6">
              <a:buFont typeface="Arial" panose="020B0604020202020204" pitchFamily="34" charset="0"/>
              <a:buChar char="•"/>
            </a:pPr>
            <a:r>
              <a:rPr lang="fr-FR" sz="2000" dirty="0"/>
              <a:t>Mme Marie MALAURIE-VIGNAL, </a:t>
            </a:r>
            <a:r>
              <a:rPr lang="fr-FR" sz="2000" dirty="0">
                <a:solidFill>
                  <a:schemeClr val="tx1">
                    <a:lumMod val="95000"/>
                    <a:lumOff val="5000"/>
                  </a:schemeClr>
                </a:solidFill>
              </a:rPr>
              <a:t>Professeur de droit privé </a:t>
            </a:r>
            <a:endParaRPr lang="fr-FR" sz="2000" dirty="0"/>
          </a:p>
          <a:p>
            <a:pPr lvl="6">
              <a:buFont typeface="Arial" panose="020B0604020202020204" pitchFamily="34" charset="0"/>
              <a:buChar char="•"/>
            </a:pPr>
            <a:r>
              <a:rPr lang="fr-FR" sz="2000" dirty="0"/>
              <a:t>M. Julien CHEVY, Avocat BREDIN PRAT et Charley BAILLIARD, Avocat associé, CLIFFORD CHANCE EUROPE LLD</a:t>
            </a:r>
          </a:p>
          <a:p>
            <a:pPr>
              <a:buFont typeface="Wingdings" panose="05000000000000000000" pitchFamily="2" charset="2"/>
              <a:buChar char="Ø"/>
            </a:pPr>
            <a:r>
              <a:rPr lang="fr-FR" sz="2800" b="1" dirty="0"/>
              <a:t>Droit immobilier des affaires</a:t>
            </a:r>
          </a:p>
          <a:p>
            <a:pPr lvl="6">
              <a:buFont typeface="Arial" panose="020B0604020202020204" pitchFamily="34" charset="0"/>
              <a:buChar char="•"/>
            </a:pPr>
            <a:r>
              <a:rPr lang="fr-FR" sz="2000" dirty="0"/>
              <a:t>Mme Valérie OUAZAN, Avocat associé, Cabinet JACQUIN-MARUANI</a:t>
            </a:r>
          </a:p>
          <a:p>
            <a:pPr lvl="6">
              <a:buFont typeface="Arial" panose="020B0604020202020204" pitchFamily="34" charset="0"/>
              <a:buChar char="•"/>
            </a:pPr>
            <a:r>
              <a:rPr lang="fr-FR" sz="2000" dirty="0"/>
              <a:t>Mme Nadège REBOUL-MAUPIN, Professeur de droit privé</a:t>
            </a:r>
          </a:p>
          <a:p>
            <a:pPr>
              <a:buFont typeface="Wingdings" panose="05000000000000000000" pitchFamily="2" charset="2"/>
              <a:buChar char="Ø"/>
            </a:pPr>
            <a:r>
              <a:rPr lang="fr-FR" sz="2800" b="1" dirty="0"/>
              <a:t>Contentieux des affaires </a:t>
            </a:r>
          </a:p>
          <a:p>
            <a:pPr lvl="6">
              <a:buFont typeface="Arial" panose="020B0604020202020204" pitchFamily="34" charset="0"/>
              <a:buChar char="•"/>
            </a:pPr>
            <a:r>
              <a:rPr lang="fr-FR" sz="2000" dirty="0"/>
              <a:t>Mme Florence POIRÉ, Avocat associé, Cabinet LYVEAS</a:t>
            </a:r>
          </a:p>
          <a:p>
            <a:pPr lvl="6">
              <a:buFont typeface="Arial" panose="020B0604020202020204" pitchFamily="34" charset="0"/>
              <a:buChar char="•"/>
            </a:pPr>
            <a:endParaRPr lang="fr-FR" sz="2000" dirty="0"/>
          </a:p>
          <a:p>
            <a:pPr lvl="6">
              <a:buFont typeface="Arial" panose="020B0604020202020204" pitchFamily="34" charset="0"/>
              <a:buChar char="•"/>
            </a:pPr>
            <a:endParaRPr lang="fr-FR" sz="2000" dirty="0"/>
          </a:p>
          <a:p>
            <a:pPr lvl="6">
              <a:buFont typeface="Arial" panose="020B0604020202020204" pitchFamily="34" charset="0"/>
              <a:buChar char="•"/>
            </a:pPr>
            <a:endParaRPr lang="fr-FR" sz="2000" dirty="0"/>
          </a:p>
          <a:p>
            <a:pPr lvl="6">
              <a:buFont typeface="Arial" panose="020B0604020202020204" pitchFamily="34" charset="0"/>
              <a:buChar char="•"/>
            </a:pPr>
            <a:endParaRPr lang="fr-FR" sz="2000" dirty="0"/>
          </a:p>
        </p:txBody>
      </p:sp>
    </p:spTree>
    <p:extLst>
      <p:ext uri="{BB962C8B-B14F-4D97-AF65-F5344CB8AC3E}">
        <p14:creationId xmlns:p14="http://schemas.microsoft.com/office/powerpoint/2010/main" val="28741440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3000"/>
            <a:lum/>
          </a:blip>
          <a:srcRect/>
          <a:stretch>
            <a:fillRect t="-9000" b="-9000"/>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36FB5F6-9A82-4D26-BC06-DF7916957EFC}"/>
              </a:ext>
            </a:extLst>
          </p:cNvPr>
          <p:cNvSpPr/>
          <p:nvPr/>
        </p:nvSpPr>
        <p:spPr>
          <a:xfrm>
            <a:off x="0" y="0"/>
            <a:ext cx="12192000" cy="6858000"/>
          </a:xfrm>
          <a:prstGeom prst="rect">
            <a:avLst/>
          </a:prstGeom>
          <a:solidFill>
            <a:schemeClr val="accent1">
              <a:alpha val="1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Titre 1"/>
          <p:cNvSpPr>
            <a:spLocks noGrp="1"/>
          </p:cNvSpPr>
          <p:nvPr>
            <p:ph type="title"/>
          </p:nvPr>
        </p:nvSpPr>
        <p:spPr>
          <a:xfrm>
            <a:off x="1024128" y="549873"/>
            <a:ext cx="9720072" cy="1499616"/>
          </a:xfrm>
        </p:spPr>
        <p:txBody>
          <a:bodyPr/>
          <a:lstStyle/>
          <a:p>
            <a:r>
              <a:rPr lang="fr-FR" dirty="0"/>
              <a:t>Enseignements d’ouverture</a:t>
            </a:r>
          </a:p>
        </p:txBody>
      </p:sp>
      <p:sp>
        <p:nvSpPr>
          <p:cNvPr id="3" name="Espace réservé du contenu 2"/>
          <p:cNvSpPr>
            <a:spLocks noGrp="1"/>
          </p:cNvSpPr>
          <p:nvPr>
            <p:ph idx="1"/>
          </p:nvPr>
        </p:nvSpPr>
        <p:spPr>
          <a:xfrm>
            <a:off x="544530" y="2049489"/>
            <a:ext cx="10921430" cy="4577342"/>
          </a:xfrm>
        </p:spPr>
        <p:txBody>
          <a:bodyPr>
            <a:normAutofit/>
          </a:bodyPr>
          <a:lstStyle/>
          <a:p>
            <a:pPr>
              <a:buFont typeface="Wingdings" panose="05000000000000000000" pitchFamily="2" charset="2"/>
              <a:buChar char="Ø"/>
            </a:pPr>
            <a:r>
              <a:rPr lang="fr-FR" sz="2800" b="1" dirty="0"/>
              <a:t>Anglais juridique ( 15 heures) </a:t>
            </a:r>
          </a:p>
          <a:p>
            <a:pPr lvl="6">
              <a:buFont typeface="Arial" panose="020B0604020202020204" pitchFamily="34" charset="0"/>
              <a:buChar char="•"/>
            </a:pPr>
            <a:r>
              <a:rPr lang="fr-FR" sz="2400" dirty="0"/>
              <a:t>Mme Françoise LESKINEN, Interprète, Traductrice, Coaching individuel</a:t>
            </a:r>
          </a:p>
          <a:p>
            <a:pPr>
              <a:buFont typeface="Wingdings" panose="05000000000000000000" pitchFamily="2" charset="2"/>
              <a:buChar char="Ø"/>
            </a:pPr>
            <a:r>
              <a:rPr lang="fr-FR" sz="2800" b="1" dirty="0"/>
              <a:t>Atelier coaching ( 15 heures) </a:t>
            </a:r>
          </a:p>
          <a:p>
            <a:pPr lvl="6" algn="just">
              <a:buFont typeface="Arial" panose="020B0604020202020204" pitchFamily="34" charset="0"/>
              <a:buChar char="•"/>
            </a:pPr>
            <a:r>
              <a:rPr lang="fr-FR" sz="2400" dirty="0"/>
              <a:t>Mme Florence POIRÉ, Avocat associé, Ancien secrétaire de la conférence, Cabinet FEUGAS</a:t>
            </a:r>
            <a:endParaRPr lang="fr-FR" sz="2200" dirty="0"/>
          </a:p>
          <a:p>
            <a:pPr lvl="6" algn="just">
              <a:buFont typeface="Arial" panose="020B0604020202020204" pitchFamily="34" charset="0"/>
              <a:buChar char="•"/>
            </a:pPr>
            <a:r>
              <a:rPr lang="fr-FR" sz="2200" dirty="0"/>
              <a:t>M. Stéphane PREVOST, </a:t>
            </a:r>
            <a:r>
              <a:rPr lang="fr-FR" sz="2400" dirty="0"/>
              <a:t>Rédacteur en chef de revues, Editions DALLOZ</a:t>
            </a:r>
            <a:endParaRPr lang="fr-FR" sz="2200" dirty="0"/>
          </a:p>
          <a:p>
            <a:pPr>
              <a:buFont typeface="Wingdings" panose="05000000000000000000" pitchFamily="2" charset="2"/>
              <a:buChar char="Ø"/>
            </a:pPr>
            <a:r>
              <a:rPr lang="fr-FR" sz="2800" b="1" dirty="0"/>
              <a:t>Mémoire ou Stage</a:t>
            </a:r>
          </a:p>
          <a:p>
            <a:pPr lvl="6">
              <a:buFont typeface="Wingdings" panose="05000000000000000000" pitchFamily="2" charset="2"/>
              <a:buChar char="Ø"/>
            </a:pPr>
            <a:r>
              <a:rPr lang="fr-FR" sz="2400" dirty="0"/>
              <a:t>Stage à partir d’Avril (entre 3 et 6 mois)</a:t>
            </a:r>
          </a:p>
          <a:p>
            <a:pPr marL="777240" lvl="5" indent="0">
              <a:buNone/>
            </a:pPr>
            <a:endParaRPr lang="fr-FR" sz="1200" dirty="0"/>
          </a:p>
          <a:p>
            <a:pPr marL="0" indent="0">
              <a:buNone/>
            </a:pPr>
            <a:endParaRPr lang="fr-FR" sz="2800" dirty="0"/>
          </a:p>
          <a:p>
            <a:pPr marL="923544" lvl="6" indent="0">
              <a:buNone/>
            </a:pPr>
            <a:endParaRPr lang="fr-FR" sz="2400" dirty="0"/>
          </a:p>
        </p:txBody>
      </p:sp>
    </p:spTree>
    <p:extLst>
      <p:ext uri="{BB962C8B-B14F-4D97-AF65-F5344CB8AC3E}">
        <p14:creationId xmlns:p14="http://schemas.microsoft.com/office/powerpoint/2010/main" val="8436350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17982">
              <a:srgbClr val="F5D9F4"/>
            </a:gs>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1024129" y="399522"/>
            <a:ext cx="9720072" cy="1499616"/>
          </a:xfrm>
        </p:spPr>
        <p:txBody>
          <a:bodyPr>
            <a:normAutofit fontScale="90000"/>
          </a:bodyPr>
          <a:lstStyle/>
          <a:p>
            <a:pPr lvl="0"/>
            <a:br>
              <a:rPr lang="fr-FR" dirty="0"/>
            </a:br>
            <a:r>
              <a:rPr lang="fr-FR" sz="4000" b="1" dirty="0"/>
              <a:t>1. Présentation générale de la faculté</a:t>
            </a:r>
            <a:r>
              <a:rPr lang="fr-FR" sz="4000" dirty="0"/>
              <a:t> :</a:t>
            </a:r>
            <a:br>
              <a:rPr lang="fr-FR" sz="4000" dirty="0"/>
            </a:br>
            <a:endParaRPr lang="fr-FR" sz="4000" dirty="0"/>
          </a:p>
        </p:txBody>
      </p:sp>
      <p:sp>
        <p:nvSpPr>
          <p:cNvPr id="3" name="Espace réservé du contenu 2"/>
          <p:cNvSpPr>
            <a:spLocks noGrp="1"/>
          </p:cNvSpPr>
          <p:nvPr>
            <p:ph idx="1"/>
          </p:nvPr>
        </p:nvSpPr>
        <p:spPr>
          <a:xfrm>
            <a:off x="1024129" y="1899138"/>
            <a:ext cx="9720072" cy="4410222"/>
          </a:xfrm>
          <a:ln>
            <a:solidFill>
              <a:schemeClr val="accent1"/>
            </a:solidFill>
          </a:ln>
        </p:spPr>
        <p:txBody>
          <a:bodyPr>
            <a:noAutofit/>
          </a:bodyPr>
          <a:lstStyle/>
          <a:p>
            <a:pPr algn="just"/>
            <a:r>
              <a:rPr lang="fr-FR" sz="2000" b="1" dirty="0"/>
              <a:t>Faculté innovante  </a:t>
            </a:r>
          </a:p>
          <a:p>
            <a:pPr algn="just"/>
            <a:r>
              <a:rPr lang="fr-FR" sz="2000" dirty="0"/>
              <a:t>Master 2 STJA habilité Paris-Saclay offrant un label prestigieux facilitant la reconnaissance internationale. L’Université Paris-Saclay est en effet un établissement récent et innovant, et remarqué par son entrée directe dans le classement de </a:t>
            </a:r>
            <a:r>
              <a:rPr lang="fr-FR" sz="2000" dirty="0" err="1"/>
              <a:t>Shanghaï</a:t>
            </a:r>
            <a:r>
              <a:rPr lang="fr-FR" sz="2000" dirty="0"/>
              <a:t> en 19</a:t>
            </a:r>
            <a:r>
              <a:rPr lang="fr-FR" sz="2000" baseline="30000" dirty="0"/>
              <a:t>e</a:t>
            </a:r>
            <a:r>
              <a:rPr lang="fr-FR" sz="2000" dirty="0"/>
              <a:t> position.</a:t>
            </a:r>
          </a:p>
          <a:p>
            <a:pPr lvl="0" algn="just"/>
            <a:r>
              <a:rPr lang="fr-FR" sz="2000" b="1" dirty="0"/>
              <a:t>Faculté fonctionnelle </a:t>
            </a:r>
          </a:p>
          <a:p>
            <a:pPr algn="just"/>
            <a:r>
              <a:rPr lang="fr-FR" sz="2000" dirty="0"/>
              <a:t>Salles modernes, importante bibliothèque, cafétéria, etc. Les enseignements, d’une part, et les travaux pratiques confiés aux étudiants, d’autre part, ont lieu au sein d’une salle réservée à la formation, ce qui permet aux enseignants de placer sans difficulté leurs cours ou séminaires et aux étudiants d’y travailler librement. Par ailleurs, de nombreux enseignements sont dispensés au sein de prestigieux cabinets d’avocats d’affaires ainsi que d’e groupes industriels et financiers. La Faculté est parfaitement desservie par les transports en commun. Elle se situe à 20 minutes de Paris en voiture (parking étudiant possible) et 5 minutes de la gare de SQY.</a:t>
            </a:r>
          </a:p>
          <a:p>
            <a:pPr algn="just"/>
            <a:endParaRPr lang="fr-FR" sz="2000" dirty="0"/>
          </a:p>
        </p:txBody>
      </p:sp>
    </p:spTree>
    <p:extLst>
      <p:ext uri="{BB962C8B-B14F-4D97-AF65-F5344CB8AC3E}">
        <p14:creationId xmlns:p14="http://schemas.microsoft.com/office/powerpoint/2010/main" val="115976352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Inté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2037</TotalTime>
  <Words>1176</Words>
  <Application>Microsoft Macintosh PowerPoint</Application>
  <PresentationFormat>Grand écran</PresentationFormat>
  <Paragraphs>108</Paragraphs>
  <Slides>16</Slides>
  <Notes>3</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Arial</vt:lpstr>
      <vt:lpstr>Calibri</vt:lpstr>
      <vt:lpstr>Garamond</vt:lpstr>
      <vt:lpstr>Tw Cen MT</vt:lpstr>
      <vt:lpstr>Tw Cen MT Condensed</vt:lpstr>
      <vt:lpstr>Vani</vt:lpstr>
      <vt:lpstr>Wingdings</vt:lpstr>
      <vt:lpstr>Wingdings 3</vt:lpstr>
      <vt:lpstr>Intégral</vt:lpstr>
      <vt:lpstr>Présentation PowerPoint</vt:lpstr>
      <vt:lpstr>Classement Eduniversal</vt:lpstr>
      <vt:lpstr>Enseignements Fondamentaux</vt:lpstr>
      <vt:lpstr>Enseignements Fondamentaux : </vt:lpstr>
      <vt:lpstr>Enseignements fondamentaux</vt:lpstr>
      <vt:lpstr>Enseignements spécialisés complémentaires </vt:lpstr>
      <vt:lpstr>Enseignements spécialisés complémentaires</vt:lpstr>
      <vt:lpstr>Enseignements d’ouverture</vt:lpstr>
      <vt:lpstr> 1. Présentation générale de la faculté : </vt:lpstr>
      <vt:lpstr>2. Présentation du Master </vt:lpstr>
      <vt:lpstr> Présentation du master (suite) </vt:lpstr>
      <vt:lpstr>3. Présentation des débouchés </vt:lpstr>
      <vt:lpstr>PARTENARIATs</vt:lpstr>
      <vt:lpstr>Présentation PowerPoint</vt:lpstr>
      <vt:lpstr>Réseaux SOCIAUX ET ASSOCIATION</vt:lpstr>
      <vt:lpstr>Présentation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Master 2  Structures et Techniques Juridiques des affaires (STJA)</dc:title>
  <dc:creator>Guillaume Pradel</dc:creator>
  <cp:lastModifiedBy>Nadège Maupin</cp:lastModifiedBy>
  <cp:revision>93</cp:revision>
  <dcterms:created xsi:type="dcterms:W3CDTF">2020-01-25T13:14:08Z</dcterms:created>
  <dcterms:modified xsi:type="dcterms:W3CDTF">2024-01-21T10:54:09Z</dcterms:modified>
</cp:coreProperties>
</file>