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64" r:id="rId3"/>
    <p:sldId id="269" r:id="rId4"/>
    <p:sldId id="265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A00"/>
    <a:srgbClr val="52A886"/>
    <a:srgbClr val="006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>
        <p:scale>
          <a:sx n="110" d="100"/>
          <a:sy n="110" d="100"/>
        </p:scale>
        <p:origin x="-75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-16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B093286D-6A79-42BE-829A-50C6EBC1B0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1C800F3B-8E04-40B1-AEAD-47EB7B6698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7FF26-FD22-4739-95C4-6D065210412F}" type="datetimeFigureOut">
              <a:rPr lang="fr-FR" smtClean="0"/>
              <a:t>10/12/20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62B2585F-2BFE-43EE-B1EC-FEABC87273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4726B75E-ADB7-4EA8-93B5-D5CCAD13F7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45D30-B339-450A-9599-A4AD059C54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5686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A58D0-DCDB-4DC7-B206-AD7C3B2E3C87}" type="datetimeFigureOut">
              <a:rPr lang="fr-FR" smtClean="0"/>
              <a:t>10/12/20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272AC-6FB8-45B2-B01F-2F18F33321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277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8775" y="1822110"/>
            <a:ext cx="8426449" cy="1653888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Titre: regular centré 45pt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271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139" userDrawn="1">
          <p15:clr>
            <a:srgbClr val="FBAE40"/>
          </p15:clr>
        </p15:guide>
        <p15:guide id="2" pos="553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2528888"/>
            <a:ext cx="8426450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>
                <a:solidFill>
                  <a:srgbClr val="52A886"/>
                </a:solidFill>
              </a:defRPr>
            </a:lvl1pPr>
          </a:lstStyle>
          <a:p>
            <a:r>
              <a:rPr lang="fr-FR" dirty="0"/>
              <a:t>Sous-titre: Regular centré </a:t>
            </a:r>
            <a:br>
              <a:rPr lang="fr-FR" dirty="0"/>
            </a:br>
            <a:r>
              <a:rPr lang="fr-FR" dirty="0"/>
              <a:t>corps 40pt couleur mente</a:t>
            </a:r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165D9522-76C2-40DA-8F71-DAA84F73E8B1}"/>
              </a:ext>
            </a:extLst>
          </p:cNvPr>
          <p:cNvSpPr txBox="1"/>
          <p:nvPr userDrawn="1"/>
        </p:nvSpPr>
        <p:spPr>
          <a:xfrm>
            <a:off x="8669547" y="6338083"/>
            <a:ext cx="4083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065B4DBF-C640-4274-9DC4-3AC25EE8F8DC}" type="slidenum">
              <a:rPr lang="fr-FR" b="0" smtClean="0">
                <a:solidFill>
                  <a:srgbClr val="006D68"/>
                </a:solidFill>
                <a:latin typeface="Oree" panose="02000000000000000000" pitchFamily="50" charset="0"/>
              </a:rPr>
              <a:t>‹#›</a:t>
            </a:fld>
            <a:endParaRPr lang="fr-FR" b="0" dirty="0">
              <a:solidFill>
                <a:srgbClr val="006D68"/>
              </a:solidFill>
              <a:latin typeface="Ore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10897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593" userDrawn="1">
          <p15:clr>
            <a:srgbClr val="FBAE40"/>
          </p15:clr>
        </p15:guide>
        <p15:guide id="2" pos="553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apositi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68301"/>
            <a:ext cx="8426450" cy="530894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500">
                <a:solidFill>
                  <a:srgbClr val="006D68"/>
                </a:solidFill>
              </a:defRPr>
            </a:lvl1pPr>
          </a:lstStyle>
          <a:p>
            <a:r>
              <a:rPr lang="fr-FR" dirty="0"/>
              <a:t>Texte </a:t>
            </a:r>
            <a:r>
              <a:rPr lang="fr-FR" dirty="0" err="1"/>
              <a:t>bold</a:t>
            </a:r>
            <a:r>
              <a:rPr lang="fr-FR" dirty="0"/>
              <a:t> ferré à gauche corps 25pt couleur vert pin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79500" y="1145754"/>
            <a:ext cx="7705725" cy="4858439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ts val="2000"/>
              </a:lnSpc>
              <a:spcBef>
                <a:spcPts val="1000"/>
              </a:spcBef>
              <a:buNone/>
              <a:defRPr sz="1500">
                <a:solidFill>
                  <a:schemeClr val="tx1"/>
                </a:solidFill>
                <a:latin typeface="Oree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Texte regular </a:t>
            </a:r>
            <a:r>
              <a:rPr lang="fr-FR" dirty="0" err="1"/>
              <a:t>italic</a:t>
            </a:r>
            <a:r>
              <a:rPr lang="fr-FR" dirty="0"/>
              <a:t> ou </a:t>
            </a:r>
            <a:r>
              <a:rPr lang="fr-FR" dirty="0" err="1"/>
              <a:t>bold</a:t>
            </a:r>
            <a:r>
              <a:rPr lang="fr-FR" dirty="0"/>
              <a:t> ferré à gauche corps 15pt. La couleur principale pour le texte est noire. Les couleurs mente ou or vif peuvent être utilisées pour souligner des mots/des phrases.</a:t>
            </a:r>
          </a:p>
          <a:p>
            <a:pPr lvl="0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FEA3FD23-26A5-4A23-A376-D1E79BBA7EBE}"/>
              </a:ext>
            </a:extLst>
          </p:cNvPr>
          <p:cNvSpPr txBox="1"/>
          <p:nvPr userDrawn="1"/>
        </p:nvSpPr>
        <p:spPr>
          <a:xfrm>
            <a:off x="8669547" y="6340182"/>
            <a:ext cx="4083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065B4DBF-C640-4274-9DC4-3AC25EE8F8DC}" type="slidenum">
              <a:rPr lang="fr-FR" b="0" smtClean="0">
                <a:solidFill>
                  <a:srgbClr val="006D68"/>
                </a:solidFill>
                <a:latin typeface="Oree" panose="02000000000000000000" pitchFamily="50" charset="0"/>
              </a:rPr>
              <a:t>‹#›</a:t>
            </a:fld>
            <a:endParaRPr lang="fr-FR" b="0" dirty="0">
              <a:solidFill>
                <a:srgbClr val="006D68"/>
              </a:solidFill>
              <a:latin typeface="Ore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23038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32" userDrawn="1">
          <p15:clr>
            <a:srgbClr val="FBAE40"/>
          </p15:clr>
        </p15:guide>
        <p15:guide id="2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84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Oree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="" xmlns:a16="http://schemas.microsoft.com/office/drawing/2014/main" id="{65A28754-78F5-46FC-9559-100AA8324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775" y="704466"/>
            <a:ext cx="8426449" cy="1653888"/>
          </a:xfrm>
        </p:spPr>
        <p:txBody>
          <a:bodyPr/>
          <a:lstStyle/>
          <a:p>
            <a:r>
              <a:rPr lang="fr-FR" sz="2800" dirty="0"/>
              <a:t>Master 2</a:t>
            </a:r>
            <a:r>
              <a:rPr lang="fr-FR" sz="2800" dirty="0" smtClean="0"/>
              <a:t> </a:t>
            </a:r>
            <a:br>
              <a:rPr lang="fr-FR" sz="2800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Métiers du politique et de l’action publique territoriale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2743200" y="4572000"/>
            <a:ext cx="4546600" cy="180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L'UVSQ présente son nouveau logo, résolument tourné vers l'université Paris- Sacl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r="8053"/>
          <a:stretch/>
        </p:blipFill>
        <p:spPr bwMode="auto">
          <a:xfrm>
            <a:off x="457523" y="4484325"/>
            <a:ext cx="2526890" cy="173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Sciences Po Saint-Germain dévoile sa nouvelle identité visuelle - Sciences  Po Saint-Germain-en-Lay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058" y="4287682"/>
            <a:ext cx="3864074" cy="19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259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10359" y="42850"/>
            <a:ext cx="895481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fr-FR" sz="3200" b="1" dirty="0" smtClean="0">
                <a:solidFill>
                  <a:srgbClr val="006D68"/>
                </a:solidFill>
                <a:latin typeface="Oree" panose="02000000000000000000" pitchFamily="2" charset="0"/>
              </a:rPr>
              <a:t>Les partis-pris de la formation</a:t>
            </a:r>
          </a:p>
          <a:p>
            <a:pPr fontAlgn="t"/>
            <a:endParaRPr lang="fr-FR" sz="1600" dirty="0" smtClean="0">
              <a:latin typeface="Oree" panose="02000000000000000000" pitchFamily="2" charset="0"/>
            </a:endParaRPr>
          </a:p>
          <a:p>
            <a:pPr>
              <a:spcAft>
                <a:spcPts val="600"/>
              </a:spcAft>
              <a:defRPr/>
            </a:pPr>
            <a:r>
              <a:rPr lang="fr-FR" sz="2000" b="1" dirty="0" smtClean="0">
                <a:latin typeface="Oree" panose="02000000000000000000" pitchFamily="2" charset="0"/>
              </a:rPr>
              <a:t>Articuler dans la formation deux dimensions qui le sont dans l’action : activités </a:t>
            </a:r>
            <a:r>
              <a:rPr lang="fr-FR" sz="2000" b="1" dirty="0">
                <a:latin typeface="Oree" panose="02000000000000000000" pitchFamily="2" charset="0"/>
              </a:rPr>
              <a:t>politiques et </a:t>
            </a:r>
            <a:r>
              <a:rPr lang="fr-FR" sz="2000" b="1" dirty="0" smtClean="0">
                <a:latin typeface="Oree" panose="02000000000000000000" pitchFamily="2" charset="0"/>
              </a:rPr>
              <a:t>de conduite </a:t>
            </a:r>
            <a:r>
              <a:rPr lang="fr-FR" sz="2000" b="1" dirty="0">
                <a:latin typeface="Oree" panose="02000000000000000000" pitchFamily="2" charset="0"/>
              </a:rPr>
              <a:t>des politiques </a:t>
            </a:r>
            <a:r>
              <a:rPr lang="fr-FR" sz="2000" b="1" dirty="0" smtClean="0">
                <a:latin typeface="Oree" panose="02000000000000000000" pitchFamily="2" charset="0"/>
              </a:rPr>
              <a:t>publiques</a:t>
            </a:r>
            <a:endParaRPr lang="fr-FR" sz="2000" b="1" dirty="0">
              <a:latin typeface="Oree" panose="02000000000000000000" pitchFamily="2" charset="0"/>
            </a:endParaRPr>
          </a:p>
          <a:p>
            <a:pPr marL="346075" indent="-34607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latin typeface="Oree" panose="02000000000000000000" pitchFamily="2" charset="0"/>
              </a:rPr>
              <a:t>La conduite </a:t>
            </a:r>
            <a:r>
              <a:rPr lang="fr-FR" sz="2000" dirty="0">
                <a:latin typeface="Oree" panose="02000000000000000000" pitchFamily="2" charset="0"/>
              </a:rPr>
              <a:t>des politiques publiques </a:t>
            </a:r>
            <a:r>
              <a:rPr lang="fr-FR" sz="2000" dirty="0" smtClean="0">
                <a:latin typeface="Oree" panose="02000000000000000000" pitchFamily="2" charset="0"/>
              </a:rPr>
              <a:t>au cœur de l’activité des élus </a:t>
            </a:r>
            <a:r>
              <a:rPr lang="fr-FR" sz="2000" dirty="0">
                <a:latin typeface="Oree" panose="02000000000000000000" pitchFamily="2" charset="0"/>
              </a:rPr>
              <a:t>locaux </a:t>
            </a:r>
            <a:endParaRPr lang="fr-FR" sz="2000" dirty="0" smtClean="0">
              <a:latin typeface="Oree" panose="02000000000000000000" pitchFamily="2" charset="0"/>
            </a:endParaRPr>
          </a:p>
          <a:p>
            <a:pPr marL="346075" indent="-34607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latin typeface="Oree" panose="02000000000000000000" pitchFamily="2" charset="0"/>
              </a:rPr>
              <a:t>Nécessaire </a:t>
            </a:r>
            <a:r>
              <a:rPr lang="fr-FR" sz="2000" dirty="0">
                <a:latin typeface="Oree" panose="02000000000000000000" pitchFamily="2" charset="0"/>
              </a:rPr>
              <a:t>prise en compte </a:t>
            </a:r>
            <a:r>
              <a:rPr lang="fr-FR" sz="2000" dirty="0" smtClean="0">
                <a:latin typeface="Oree" panose="02000000000000000000" pitchFamily="2" charset="0"/>
              </a:rPr>
              <a:t>de </a:t>
            </a:r>
            <a:r>
              <a:rPr lang="fr-FR" sz="2000" dirty="0">
                <a:latin typeface="Oree" panose="02000000000000000000" pitchFamily="2" charset="0"/>
              </a:rPr>
              <a:t>la dimension politique </a:t>
            </a:r>
            <a:r>
              <a:rPr lang="fr-FR" sz="2000" dirty="0" smtClean="0">
                <a:latin typeface="Oree" panose="02000000000000000000" pitchFamily="2" charset="0"/>
              </a:rPr>
              <a:t>par les agents administratifs et plus largement par toutes les parties prenantes de la gouvernance territoriale</a:t>
            </a:r>
          </a:p>
          <a:p>
            <a:pPr>
              <a:spcAft>
                <a:spcPts val="600"/>
              </a:spcAft>
              <a:defRPr/>
            </a:pPr>
            <a:endParaRPr lang="fr-FR" sz="1000" b="1" i="1" dirty="0" smtClean="0">
              <a:latin typeface="Oree" panose="02000000000000000000" pitchFamily="2" charset="0"/>
            </a:endParaRPr>
          </a:p>
          <a:p>
            <a:pPr>
              <a:spcAft>
                <a:spcPts val="600"/>
              </a:spcAft>
              <a:defRPr/>
            </a:pPr>
            <a:r>
              <a:rPr lang="fr-FR" sz="2000" b="1" i="1" dirty="0" smtClean="0">
                <a:latin typeface="Oree" panose="02000000000000000000" pitchFamily="2" charset="0"/>
              </a:rPr>
              <a:t>Learning by </a:t>
            </a:r>
            <a:r>
              <a:rPr lang="fr-FR" sz="2000" b="1" i="1" dirty="0" err="1" smtClean="0">
                <a:latin typeface="Oree" panose="02000000000000000000" pitchFamily="2" charset="0"/>
              </a:rPr>
              <a:t>doing</a:t>
            </a:r>
            <a:r>
              <a:rPr lang="fr-FR" sz="2000" b="1" i="1" dirty="0" smtClean="0">
                <a:latin typeface="Oree" panose="02000000000000000000" pitchFamily="2" charset="0"/>
              </a:rPr>
              <a:t> </a:t>
            </a:r>
            <a:r>
              <a:rPr lang="fr-FR" sz="2000" b="1" dirty="0" smtClean="0">
                <a:latin typeface="Oree" panose="02000000000000000000" pitchFamily="2" charset="0"/>
              </a:rPr>
              <a:t>: des </a:t>
            </a:r>
            <a:r>
              <a:rPr lang="fr-FR" sz="2000" b="1" dirty="0">
                <a:latin typeface="Oree" panose="02000000000000000000" pitchFamily="2" charset="0"/>
              </a:rPr>
              <a:t>exercices pratiques articulant </a:t>
            </a:r>
            <a:r>
              <a:rPr lang="fr-FR" sz="2000" b="1" i="1" dirty="0" err="1">
                <a:latin typeface="Oree" panose="02000000000000000000" pitchFamily="2" charset="0"/>
              </a:rPr>
              <a:t>politics</a:t>
            </a:r>
            <a:r>
              <a:rPr lang="fr-FR" sz="2000" b="1" dirty="0">
                <a:latin typeface="Oree" panose="02000000000000000000" pitchFamily="2" charset="0"/>
              </a:rPr>
              <a:t> et </a:t>
            </a:r>
            <a:r>
              <a:rPr lang="fr-FR" sz="2000" b="1" i="1" dirty="0" err="1">
                <a:latin typeface="Oree" panose="02000000000000000000" pitchFamily="2" charset="0"/>
              </a:rPr>
              <a:t>policies</a:t>
            </a:r>
            <a:endParaRPr lang="fr-FR" sz="2000" b="1" i="1" dirty="0">
              <a:latin typeface="Oree" panose="02000000000000000000" pitchFamily="2" charset="0"/>
            </a:endParaRPr>
          </a:p>
          <a:p>
            <a:pPr marL="346075" indent="-34607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latin typeface="Oree" panose="02000000000000000000" pitchFamily="2" charset="0"/>
              </a:rPr>
              <a:t>Conduite d’un projet collectif encadré, en réponse à une commande institutionnelle</a:t>
            </a:r>
          </a:p>
          <a:p>
            <a:pPr marL="346075" indent="-34607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latin typeface="Oree" panose="02000000000000000000" pitchFamily="2" charset="0"/>
              </a:rPr>
              <a:t>Partenariat avec l’Université des Mairies</a:t>
            </a:r>
            <a:endParaRPr lang="fr-FR" sz="2000" dirty="0">
              <a:latin typeface="Oree" panose="02000000000000000000" pitchFamily="2" charset="0"/>
            </a:endParaRPr>
          </a:p>
          <a:p>
            <a:pPr marL="346075" indent="-34607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latin typeface="Oree" panose="02000000000000000000" pitchFamily="2" charset="0"/>
              </a:rPr>
              <a:t>Simulations </a:t>
            </a:r>
            <a:r>
              <a:rPr lang="fr-FR" sz="2000" dirty="0">
                <a:latin typeface="Oree" panose="02000000000000000000" pitchFamily="2" charset="0"/>
              </a:rPr>
              <a:t>: débats politiques, débat public, campagne électorale, </a:t>
            </a:r>
            <a:r>
              <a:rPr lang="fr-FR" sz="2000" dirty="0" smtClean="0">
                <a:latin typeface="Oree" panose="02000000000000000000" pitchFamily="2" charset="0"/>
              </a:rPr>
              <a:t>communication</a:t>
            </a:r>
            <a:endParaRPr lang="fr-FR" sz="2000" dirty="0">
              <a:latin typeface="Oree" panose="02000000000000000000" pitchFamily="2" charset="0"/>
            </a:endParaRPr>
          </a:p>
          <a:p>
            <a:pPr marL="346075" indent="-34607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err="1" smtClean="0">
                <a:latin typeface="Oree" panose="02000000000000000000" pitchFamily="2" charset="0"/>
              </a:rPr>
              <a:t>Evaluations</a:t>
            </a:r>
            <a:r>
              <a:rPr lang="fr-FR" sz="2000" dirty="0" smtClean="0">
                <a:latin typeface="Oree" panose="02000000000000000000" pitchFamily="2" charset="0"/>
              </a:rPr>
              <a:t> des séminaires fondées sur des exercices </a:t>
            </a:r>
            <a:r>
              <a:rPr lang="fr-FR" sz="2000" dirty="0" err="1" smtClean="0">
                <a:latin typeface="Oree" panose="02000000000000000000" pitchFamily="2" charset="0"/>
              </a:rPr>
              <a:t>professionnalisants</a:t>
            </a:r>
            <a:r>
              <a:rPr lang="fr-FR" sz="2000" dirty="0" smtClean="0">
                <a:latin typeface="Oree" panose="02000000000000000000" pitchFamily="2" charset="0"/>
              </a:rPr>
              <a:t> : conduite de projet, rédaction d’articles et de notes, simulations…</a:t>
            </a:r>
            <a:endParaRPr lang="fr-FR" sz="2000" dirty="0">
              <a:latin typeface="Ore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651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10359" y="42850"/>
            <a:ext cx="895481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fr-FR" sz="3200" b="1" dirty="0" smtClean="0">
                <a:solidFill>
                  <a:srgbClr val="006D68"/>
                </a:solidFill>
                <a:latin typeface="Oree" panose="02000000000000000000" pitchFamily="2" charset="0"/>
              </a:rPr>
              <a:t>Les partis-pris de la formation</a:t>
            </a:r>
          </a:p>
          <a:p>
            <a:pPr fontAlgn="t"/>
            <a:endParaRPr lang="fr-FR" sz="1600" dirty="0" smtClean="0">
              <a:latin typeface="Oree" panose="02000000000000000000" pitchFamily="2" charset="0"/>
            </a:endParaRPr>
          </a:p>
          <a:p>
            <a:pPr>
              <a:spcAft>
                <a:spcPts val="600"/>
              </a:spcAft>
              <a:defRPr/>
            </a:pPr>
            <a:r>
              <a:rPr lang="fr-FR" sz="2000" b="1" dirty="0" smtClean="0">
                <a:latin typeface="Oree" panose="02000000000000000000" pitchFamily="2" charset="0"/>
              </a:rPr>
              <a:t>3 jours de cours par semaine, de septembre à février </a:t>
            </a:r>
            <a:endParaRPr lang="fr-FR" sz="2000" b="1" dirty="0">
              <a:latin typeface="Oree" panose="02000000000000000000" pitchFamily="2" charset="0"/>
            </a:endParaRPr>
          </a:p>
          <a:p>
            <a:pPr marL="346075" indent="-34607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latin typeface="Oree" panose="02000000000000000000" pitchFamily="2" charset="0"/>
              </a:rPr>
              <a:t>2 jours à Sciences-Po</a:t>
            </a:r>
          </a:p>
          <a:p>
            <a:pPr marL="346075" indent="-34607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latin typeface="Oree" panose="02000000000000000000" pitchFamily="2" charset="0"/>
              </a:rPr>
              <a:t>1 jour à l’UVSQ</a:t>
            </a:r>
          </a:p>
          <a:p>
            <a:pPr marL="346075" indent="-34607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latin typeface="Oree" panose="02000000000000000000" pitchFamily="2" charset="0"/>
              </a:rPr>
              <a:t>2 jours libérés pour les projets collectifs</a:t>
            </a:r>
            <a:br>
              <a:rPr lang="fr-FR" sz="2000" dirty="0" smtClean="0">
                <a:latin typeface="Oree" panose="02000000000000000000" pitchFamily="2" charset="0"/>
              </a:rPr>
            </a:br>
            <a:r>
              <a:rPr lang="fr-FR" sz="2000" dirty="0" smtClean="0">
                <a:latin typeface="Oree" panose="02000000000000000000" pitchFamily="2" charset="0"/>
              </a:rPr>
              <a:t>(ou pour un emploi/stage à temps partiel, sur dérogation)</a:t>
            </a:r>
          </a:p>
          <a:p>
            <a:pPr>
              <a:spcAft>
                <a:spcPts val="600"/>
              </a:spcAft>
              <a:defRPr/>
            </a:pPr>
            <a:endParaRPr lang="fr-FR" sz="500" b="1" i="1" dirty="0" smtClean="0">
              <a:latin typeface="Oree" panose="02000000000000000000" pitchFamily="2" charset="0"/>
            </a:endParaRPr>
          </a:p>
          <a:p>
            <a:pPr>
              <a:spcAft>
                <a:spcPts val="600"/>
              </a:spcAft>
              <a:defRPr/>
            </a:pPr>
            <a:r>
              <a:rPr lang="fr-FR" sz="2000" b="1" dirty="0" smtClean="0">
                <a:latin typeface="Oree" panose="02000000000000000000" pitchFamily="2" charset="0"/>
              </a:rPr>
              <a:t>Un stage long (4-6 mois) à partir de février</a:t>
            </a:r>
            <a:endParaRPr lang="fr-FR" sz="2000" b="1" dirty="0">
              <a:latin typeface="Oree" panose="02000000000000000000" pitchFamily="2" charset="0"/>
            </a:endParaRPr>
          </a:p>
          <a:p>
            <a:pPr marL="346075" indent="-346075" fontAlgn="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latin typeface="Oree" panose="02000000000000000000" pitchFamily="2" charset="0"/>
              </a:rPr>
              <a:t>Accompagnement de la recherche de stages : offres adressées au master, mise </a:t>
            </a:r>
            <a:r>
              <a:rPr lang="fr-FR" sz="2000" dirty="0">
                <a:latin typeface="Oree" panose="02000000000000000000" pitchFamily="2" charset="0"/>
              </a:rPr>
              <a:t>en contact (réseau des </a:t>
            </a:r>
            <a:r>
              <a:rPr lang="fr-FR" sz="2000" dirty="0" err="1">
                <a:latin typeface="Oree" panose="02000000000000000000" pitchFamily="2" charset="0"/>
              </a:rPr>
              <a:t>alumni</a:t>
            </a:r>
            <a:r>
              <a:rPr lang="fr-FR" sz="2000" dirty="0">
                <a:latin typeface="Oree" panose="02000000000000000000" pitchFamily="2" charset="0"/>
              </a:rPr>
              <a:t>, </a:t>
            </a:r>
            <a:r>
              <a:rPr lang="fr-FR" sz="2000" dirty="0" err="1">
                <a:latin typeface="Oree" panose="02000000000000000000" pitchFamily="2" charset="0"/>
              </a:rPr>
              <a:t>intervenant.e.s</a:t>
            </a:r>
            <a:r>
              <a:rPr lang="fr-FR" sz="2000" dirty="0">
                <a:latin typeface="Oree" panose="02000000000000000000" pitchFamily="2" charset="0"/>
              </a:rPr>
              <a:t>, anciens maîtres de stage</a:t>
            </a:r>
            <a:r>
              <a:rPr lang="fr-FR" sz="2000" dirty="0" smtClean="0">
                <a:latin typeface="Oree" panose="02000000000000000000" pitchFamily="2" charset="0"/>
              </a:rPr>
              <a:t>)</a:t>
            </a:r>
          </a:p>
          <a:p>
            <a:pPr marL="346075" indent="-346075" fontAlgn="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latin typeface="Oree" panose="02000000000000000000" pitchFamily="2" charset="0"/>
              </a:rPr>
              <a:t>Types </a:t>
            </a:r>
            <a:r>
              <a:rPr lang="fr-FR" sz="2000" dirty="0">
                <a:latin typeface="Oree" panose="02000000000000000000" pitchFamily="2" charset="0"/>
              </a:rPr>
              <a:t>de </a:t>
            </a:r>
            <a:r>
              <a:rPr lang="fr-FR" sz="2000" dirty="0" smtClean="0">
                <a:latin typeface="Oree" panose="02000000000000000000" pitchFamily="2" charset="0"/>
              </a:rPr>
              <a:t>stages : </a:t>
            </a:r>
            <a:endParaRPr lang="fr-FR" sz="2000" dirty="0">
              <a:latin typeface="Oree" panose="02000000000000000000" pitchFamily="2" charset="0"/>
            </a:endParaRPr>
          </a:p>
          <a:p>
            <a:pPr marL="630238" lvl="2" indent="-268288" fontAlgn="t">
              <a:buSzPct val="67000"/>
              <a:buFont typeface="Arial" panose="020B0604020202020204" pitchFamily="34" charset="0"/>
              <a:buChar char="•"/>
              <a:defRPr/>
            </a:pPr>
            <a:r>
              <a:rPr lang="fr-FR" dirty="0">
                <a:latin typeface="Oree" panose="02000000000000000000" pitchFamily="2" charset="0"/>
              </a:rPr>
              <a:t>En cabinet politique (d’une collectivité territoriale, d’un parlementaire, d’un ministre) </a:t>
            </a:r>
          </a:p>
          <a:p>
            <a:pPr marL="630238" lvl="2" indent="-268288" fontAlgn="t">
              <a:buSzPct val="67000"/>
              <a:buFont typeface="Arial" panose="020B0604020202020204" pitchFamily="34" charset="0"/>
              <a:buChar char="•"/>
              <a:defRPr/>
            </a:pPr>
            <a:r>
              <a:rPr lang="fr-FR" dirty="0">
                <a:latin typeface="Oree" panose="02000000000000000000" pitchFamily="2" charset="0"/>
              </a:rPr>
              <a:t>Dans une administration locale ou nationale</a:t>
            </a:r>
          </a:p>
          <a:p>
            <a:pPr marL="630238" lvl="2" indent="-268288" fontAlgn="t">
              <a:buSzPct val="67000"/>
              <a:buFont typeface="Arial" panose="020B0604020202020204" pitchFamily="34" charset="0"/>
              <a:buChar char="•"/>
              <a:defRPr/>
            </a:pPr>
            <a:r>
              <a:rPr lang="fr-FR" dirty="0">
                <a:latin typeface="Oree" panose="02000000000000000000" pitchFamily="2" charset="0"/>
              </a:rPr>
              <a:t>Dans un cabinet privé (conseil en politiques publiques, évaluation, communication politique, lobbying…) </a:t>
            </a:r>
          </a:p>
          <a:p>
            <a:pPr marL="630238" lvl="2" indent="-268288" fontAlgn="t">
              <a:buSzPct val="67000"/>
              <a:buFont typeface="Arial" panose="020B0604020202020204" pitchFamily="34" charset="0"/>
              <a:buChar char="•"/>
              <a:defRPr/>
            </a:pPr>
            <a:r>
              <a:rPr lang="fr-FR" dirty="0">
                <a:latin typeface="Oree" panose="02000000000000000000" pitchFamily="2" charset="0"/>
              </a:rPr>
              <a:t>Dans une association (en lien avec l’action publique territoriale), un groupe d’intérêt, un mouvement politique </a:t>
            </a:r>
          </a:p>
        </p:txBody>
      </p:sp>
    </p:spTree>
    <p:extLst>
      <p:ext uri="{BB962C8B-B14F-4D97-AF65-F5344CB8AC3E}">
        <p14:creationId xmlns:p14="http://schemas.microsoft.com/office/powerpoint/2010/main" val="1477162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6766" y="-12331"/>
            <a:ext cx="9018404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fr-FR" sz="3200" b="1" dirty="0" smtClean="0">
                <a:solidFill>
                  <a:srgbClr val="006D68"/>
                </a:solidFill>
                <a:latin typeface="Oree" panose="02000000000000000000" pitchFamily="2" charset="0"/>
              </a:rPr>
              <a:t>Débouchés professionnels</a:t>
            </a:r>
          </a:p>
          <a:p>
            <a:pPr fontAlgn="t"/>
            <a:endParaRPr lang="fr-FR" dirty="0" smtClean="0">
              <a:latin typeface="Oree" panose="02000000000000000000" pitchFamily="2" charset="0"/>
            </a:endParaRPr>
          </a:p>
          <a:p>
            <a:r>
              <a:rPr lang="fr-FR" sz="2000" b="1" dirty="0" err="1" smtClean="0">
                <a:latin typeface="Oree" panose="02000000000000000000" pitchFamily="2" charset="0"/>
              </a:rPr>
              <a:t>Collaborateur.rice</a:t>
            </a:r>
            <a:r>
              <a:rPr lang="fr-FR" sz="2000" b="1" dirty="0" smtClean="0">
                <a:latin typeface="Oree" panose="02000000000000000000" pitchFamily="2" charset="0"/>
              </a:rPr>
              <a:t> d’</a:t>
            </a:r>
            <a:r>
              <a:rPr lang="fr-FR" sz="2000" b="1" dirty="0" err="1" smtClean="0">
                <a:latin typeface="Oree" panose="02000000000000000000" pitchFamily="2" charset="0"/>
              </a:rPr>
              <a:t>élu.e</a:t>
            </a:r>
            <a:r>
              <a:rPr lang="fr-FR" sz="2000" b="1" dirty="0" smtClean="0">
                <a:latin typeface="Oree" panose="02000000000000000000" pitchFamily="2" charset="0"/>
              </a:rPr>
              <a:t> </a:t>
            </a:r>
          </a:p>
          <a:p>
            <a:pPr marL="346075" indent="-346075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Oree" panose="02000000000000000000" pitchFamily="2" charset="0"/>
              </a:rPr>
              <a:t>Cabinet ministériel</a:t>
            </a:r>
          </a:p>
          <a:p>
            <a:pPr marL="346075" indent="-346075">
              <a:buFont typeface="Arial" panose="020B0604020202020204" pitchFamily="34" charset="0"/>
              <a:buChar char="•"/>
              <a:defRPr/>
            </a:pPr>
            <a:r>
              <a:rPr lang="fr-FR" sz="2000" dirty="0" err="1">
                <a:latin typeface="Oree" panose="02000000000000000000" pitchFamily="2" charset="0"/>
              </a:rPr>
              <a:t>Assistant.e</a:t>
            </a:r>
            <a:r>
              <a:rPr lang="fr-FR" sz="2000" dirty="0">
                <a:latin typeface="Oree" panose="02000000000000000000" pitchFamily="2" charset="0"/>
              </a:rPr>
              <a:t> parlementaire</a:t>
            </a:r>
          </a:p>
          <a:p>
            <a:pPr marL="346075" indent="-346075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Oree" panose="02000000000000000000" pitchFamily="2" charset="0"/>
              </a:rPr>
              <a:t>Cabinet d’</a:t>
            </a:r>
            <a:r>
              <a:rPr lang="fr-FR" sz="2000" dirty="0" err="1">
                <a:latin typeface="Oree" panose="02000000000000000000" pitchFamily="2" charset="0"/>
              </a:rPr>
              <a:t>executif</a:t>
            </a:r>
            <a:r>
              <a:rPr lang="fr-FR" sz="2000" dirty="0">
                <a:latin typeface="Oree" panose="02000000000000000000" pitchFamily="2" charset="0"/>
              </a:rPr>
              <a:t> local</a:t>
            </a:r>
          </a:p>
          <a:p>
            <a:pPr marL="346075" indent="-346075">
              <a:buFont typeface="Arial" panose="020B0604020202020204" pitchFamily="34" charset="0"/>
              <a:buChar char="•"/>
              <a:defRPr/>
            </a:pPr>
            <a:r>
              <a:rPr lang="fr-FR" sz="2000" dirty="0" err="1" smtClean="0">
                <a:latin typeface="Oree" panose="02000000000000000000" pitchFamily="2" charset="0"/>
              </a:rPr>
              <a:t>Collaborateur.rice</a:t>
            </a:r>
            <a:r>
              <a:rPr lang="fr-FR" sz="2000" dirty="0" smtClean="0">
                <a:latin typeface="Oree" panose="02000000000000000000" pitchFamily="2" charset="0"/>
              </a:rPr>
              <a:t> </a:t>
            </a:r>
            <a:r>
              <a:rPr lang="fr-FR" sz="2000" dirty="0">
                <a:latin typeface="Oree" panose="02000000000000000000" pitchFamily="2" charset="0"/>
              </a:rPr>
              <a:t>de groupe (parlement / conseil régional)</a:t>
            </a:r>
          </a:p>
          <a:p>
            <a:pPr>
              <a:spcBef>
                <a:spcPts val="1200"/>
              </a:spcBef>
              <a:defRPr/>
            </a:pPr>
            <a:r>
              <a:rPr lang="fr-FR" sz="2000" b="1" dirty="0" smtClean="0">
                <a:latin typeface="Oree" panose="02000000000000000000" pitchFamily="2" charset="0"/>
              </a:rPr>
              <a:t>Métiers de la fonction publique territoriale</a:t>
            </a:r>
            <a:r>
              <a:rPr lang="fr-FR" sz="2000" dirty="0" smtClean="0">
                <a:latin typeface="Oree" panose="02000000000000000000" pitchFamily="2" charset="0"/>
              </a:rPr>
              <a:t> </a:t>
            </a:r>
            <a:endParaRPr lang="fr-FR" sz="2000" dirty="0">
              <a:latin typeface="Oree" panose="02000000000000000000" pitchFamily="2" charset="0"/>
            </a:endParaRPr>
          </a:p>
          <a:p>
            <a:pPr marL="346075" indent="-346075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Oree" panose="02000000000000000000" pitchFamily="2" charset="0"/>
              </a:rPr>
              <a:t>Contractuels : </a:t>
            </a:r>
            <a:r>
              <a:rPr lang="fr-FR" sz="2000" dirty="0" err="1">
                <a:latin typeface="Oree" panose="02000000000000000000" pitchFamily="2" charset="0"/>
              </a:rPr>
              <a:t>chef.fe</a:t>
            </a:r>
            <a:r>
              <a:rPr lang="fr-FR" sz="2000" dirty="0">
                <a:latin typeface="Oree" panose="02000000000000000000" pitchFamily="2" charset="0"/>
              </a:rPr>
              <a:t> de projet et </a:t>
            </a:r>
            <a:r>
              <a:rPr lang="fr-FR" sz="2000" dirty="0" err="1">
                <a:latin typeface="Oree" panose="02000000000000000000" pitchFamily="2" charset="0"/>
              </a:rPr>
              <a:t>chargé.e</a:t>
            </a:r>
            <a:r>
              <a:rPr lang="fr-FR" sz="2000" dirty="0">
                <a:latin typeface="Oree" panose="02000000000000000000" pitchFamily="2" charset="0"/>
              </a:rPr>
              <a:t> de mission</a:t>
            </a:r>
          </a:p>
          <a:p>
            <a:pPr marL="346075" indent="-346075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Oree" panose="02000000000000000000" pitchFamily="2" charset="0"/>
              </a:rPr>
              <a:t>Préparation aux concours de la FPT avec l’</a:t>
            </a:r>
            <a:r>
              <a:rPr lang="fr-FR" altLang="ja-JP" sz="2000" dirty="0">
                <a:latin typeface="Oree" panose="02000000000000000000" pitchFamily="2" charset="0"/>
              </a:rPr>
              <a:t>i-EPrépa</a:t>
            </a:r>
          </a:p>
          <a:p>
            <a:pPr>
              <a:spcBef>
                <a:spcPts val="1200"/>
              </a:spcBef>
              <a:defRPr/>
            </a:pPr>
            <a:r>
              <a:rPr lang="fr-FR" sz="2000" b="1" dirty="0" smtClean="0">
                <a:latin typeface="Oree" panose="02000000000000000000" pitchFamily="2" charset="0"/>
              </a:rPr>
              <a:t>Métier du conseil aux collectivités territoriales</a:t>
            </a:r>
          </a:p>
          <a:p>
            <a:pPr marL="346075" indent="-346075">
              <a:buFont typeface="Arial" panose="020B0604020202020204" pitchFamily="34" charset="0"/>
              <a:buChar char="•"/>
              <a:defRPr/>
            </a:pPr>
            <a:r>
              <a:rPr lang="fr-FR" sz="2000" dirty="0" err="1">
                <a:latin typeface="Oree" panose="02000000000000000000" pitchFamily="2" charset="0"/>
              </a:rPr>
              <a:t>Chargé.e</a:t>
            </a:r>
            <a:r>
              <a:rPr lang="fr-FR" sz="2000" dirty="0">
                <a:latin typeface="Oree" panose="02000000000000000000" pitchFamily="2" charset="0"/>
              </a:rPr>
              <a:t> d’études </a:t>
            </a:r>
          </a:p>
          <a:p>
            <a:pPr marL="346075" indent="-346075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Oree" panose="02000000000000000000" pitchFamily="2" charset="0"/>
              </a:rPr>
              <a:t>Consultant (pilotage et évaluation des politiques publiques)</a:t>
            </a:r>
          </a:p>
          <a:p>
            <a:pPr>
              <a:spcBef>
                <a:spcPts val="1200"/>
              </a:spcBef>
            </a:pPr>
            <a:r>
              <a:rPr lang="fr-FR" sz="2000" b="1" dirty="0" smtClean="0">
                <a:latin typeface="Oree" panose="02000000000000000000" pitchFamily="2" charset="0"/>
              </a:rPr>
              <a:t>Plaidoyer et affaires publiques</a:t>
            </a:r>
            <a:r>
              <a:rPr lang="fr-FR" sz="2000" dirty="0" smtClean="0">
                <a:latin typeface="Oree" panose="02000000000000000000" pitchFamily="2" charset="0"/>
              </a:rPr>
              <a:t> </a:t>
            </a:r>
          </a:p>
          <a:p>
            <a:pPr marL="346075" indent="-346075"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latin typeface="Oree" panose="02000000000000000000" pitchFamily="2" charset="0"/>
              </a:rPr>
              <a:t>Responsable des affaires institutionnelles / </a:t>
            </a:r>
            <a:r>
              <a:rPr lang="fr-FR" sz="2000" dirty="0" err="1" smtClean="0">
                <a:latin typeface="Oree" panose="02000000000000000000" pitchFamily="2" charset="0"/>
              </a:rPr>
              <a:t>Chargé.e</a:t>
            </a:r>
            <a:r>
              <a:rPr lang="fr-FR" sz="2000" dirty="0" smtClean="0">
                <a:latin typeface="Oree" panose="02000000000000000000" pitchFamily="2" charset="0"/>
              </a:rPr>
              <a:t> de plaidoyer : ONG, associations, </a:t>
            </a:r>
            <a:r>
              <a:rPr lang="fr-FR" sz="2000" dirty="0" err="1" smtClean="0">
                <a:latin typeface="Oree" panose="02000000000000000000" pitchFamily="2" charset="0"/>
              </a:rPr>
              <a:t>think</a:t>
            </a:r>
            <a:r>
              <a:rPr lang="fr-FR" sz="2000" dirty="0" smtClean="0">
                <a:latin typeface="Oree" panose="02000000000000000000" pitchFamily="2" charset="0"/>
              </a:rPr>
              <a:t> tanks, groupes </a:t>
            </a:r>
            <a:r>
              <a:rPr lang="fr-FR" sz="2000" dirty="0">
                <a:latin typeface="Oree" panose="02000000000000000000" pitchFamily="2" charset="0"/>
              </a:rPr>
              <a:t>d’intérêts, </a:t>
            </a:r>
            <a:r>
              <a:rPr lang="fr-FR" sz="2000" dirty="0" smtClean="0">
                <a:latin typeface="Oree" panose="02000000000000000000" pitchFamily="2" charset="0"/>
              </a:rPr>
              <a:t>cabinets </a:t>
            </a:r>
            <a:r>
              <a:rPr lang="fr-FR" sz="2000" dirty="0">
                <a:latin typeface="Oree" panose="02000000000000000000" pitchFamily="2" charset="0"/>
              </a:rPr>
              <a:t>de lobbying, </a:t>
            </a:r>
            <a:r>
              <a:rPr lang="fr-FR" sz="2000" dirty="0" smtClean="0">
                <a:latin typeface="Oree" panose="02000000000000000000" pitchFamily="2" charset="0"/>
              </a:rPr>
              <a:t>grandes entreprises…</a:t>
            </a:r>
          </a:p>
          <a:p>
            <a:pPr marL="346075" indent="-346075"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latin typeface="Oree" panose="02000000000000000000" pitchFamily="2" charset="0"/>
              </a:rPr>
              <a:t>Articulation avec le Diplôme Influence et plaidoyer</a:t>
            </a:r>
            <a:endParaRPr lang="fr-FR" sz="2000" dirty="0">
              <a:latin typeface="Oree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fr-FR" sz="2000" b="1" dirty="0" smtClean="0">
                <a:latin typeface="Oree" panose="02000000000000000000" pitchFamily="2" charset="0"/>
              </a:rPr>
              <a:t>Communication politique</a:t>
            </a:r>
          </a:p>
          <a:p>
            <a:pPr marL="346075" indent="-346075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Oree" panose="02000000000000000000" pitchFamily="2" charset="0"/>
              </a:rPr>
              <a:t>Responsable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94812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0726" y="0"/>
            <a:ext cx="9083274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3200" b="1" dirty="0" smtClean="0">
                <a:solidFill>
                  <a:srgbClr val="006D68"/>
                </a:solidFill>
                <a:latin typeface="Oree" panose="02000000000000000000" pitchFamily="2" charset="0"/>
              </a:rPr>
              <a:t>Programme du M2</a:t>
            </a:r>
            <a:endParaRPr lang="fr-FR" sz="3200" dirty="0" smtClean="0">
              <a:solidFill>
                <a:srgbClr val="006D68"/>
              </a:solidFill>
              <a:latin typeface="Oree" panose="02000000000000000000" pitchFamily="2" charset="0"/>
            </a:endParaRPr>
          </a:p>
          <a:p>
            <a:pPr>
              <a:spcBef>
                <a:spcPts val="600"/>
              </a:spcBef>
            </a:pPr>
            <a:endParaRPr lang="fr-FR" sz="500" b="1" dirty="0">
              <a:solidFill>
                <a:srgbClr val="006D68"/>
              </a:solidFill>
              <a:latin typeface="Oree" panose="02000000000000000000" pitchFamily="2" charset="0"/>
            </a:endParaRPr>
          </a:p>
          <a:p>
            <a:pPr>
              <a:spcBef>
                <a:spcPts val="600"/>
              </a:spcBef>
            </a:pPr>
            <a:r>
              <a:rPr lang="fr-FR" sz="2000" b="1" dirty="0" smtClean="0">
                <a:solidFill>
                  <a:srgbClr val="006D68"/>
                </a:solidFill>
                <a:latin typeface="Oree" panose="02000000000000000000" pitchFamily="2" charset="0"/>
              </a:rPr>
              <a:t>Action </a:t>
            </a:r>
            <a:r>
              <a:rPr lang="fr-FR" sz="2000" b="1" dirty="0">
                <a:solidFill>
                  <a:srgbClr val="006D68"/>
                </a:solidFill>
                <a:latin typeface="Oree" panose="02000000000000000000" pitchFamily="2" charset="0"/>
              </a:rPr>
              <a:t>publique territoriale </a:t>
            </a:r>
            <a:r>
              <a:rPr lang="fr-FR" sz="2000" dirty="0">
                <a:solidFill>
                  <a:srgbClr val="006D68"/>
                </a:solidFill>
                <a:latin typeface="Oree" panose="02000000000000000000" pitchFamily="2" charset="0"/>
              </a:rPr>
              <a:t>(11 ou 14 </a:t>
            </a:r>
            <a:r>
              <a:rPr lang="fr-FR" sz="2000" dirty="0" smtClean="0">
                <a:solidFill>
                  <a:srgbClr val="006D68"/>
                </a:solidFill>
                <a:latin typeface="Oree" panose="02000000000000000000" pitchFamily="2" charset="0"/>
              </a:rPr>
              <a:t>ECTS - 98h)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b="1" dirty="0" smtClean="0">
                <a:latin typeface="Oree" panose="02000000000000000000" pitchFamily="2" charset="0"/>
              </a:rPr>
              <a:t>Politiques </a:t>
            </a:r>
            <a:r>
              <a:rPr lang="fr-FR" sz="1600" b="1" dirty="0">
                <a:latin typeface="Oree" panose="02000000000000000000" pitchFamily="2" charset="0"/>
              </a:rPr>
              <a:t>publiques territoriales </a:t>
            </a:r>
            <a:r>
              <a:rPr lang="fr-FR" sz="1600" dirty="0">
                <a:latin typeface="Oree" panose="02000000000000000000" pitchFamily="2" charset="0"/>
              </a:rPr>
              <a:t>(</a:t>
            </a:r>
            <a:r>
              <a:rPr lang="fr-FR" sz="1600" dirty="0" err="1" smtClean="0">
                <a:latin typeface="Oree" panose="02000000000000000000" pitchFamily="2" charset="0"/>
              </a:rPr>
              <a:t>R.Epstein</a:t>
            </a:r>
            <a:r>
              <a:rPr lang="fr-FR" sz="1600" dirty="0" smtClean="0">
                <a:latin typeface="Oree" panose="02000000000000000000" pitchFamily="2" charset="0"/>
              </a:rPr>
              <a:t>/</a:t>
            </a:r>
            <a:r>
              <a:rPr lang="fr-FR" sz="1600" dirty="0" err="1" smtClean="0">
                <a:latin typeface="Oree" panose="02000000000000000000" pitchFamily="2" charset="0"/>
              </a:rPr>
              <a:t>P.Hassenteufel</a:t>
            </a:r>
            <a:r>
              <a:rPr lang="fr-FR" sz="1600" dirty="0" smtClean="0">
                <a:latin typeface="Oree" panose="02000000000000000000" pitchFamily="2" charset="0"/>
              </a:rPr>
              <a:t>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b="1" dirty="0" smtClean="0">
                <a:latin typeface="Oree" panose="02000000000000000000" pitchFamily="2" charset="0"/>
              </a:rPr>
              <a:t>Globalisation </a:t>
            </a:r>
            <a:r>
              <a:rPr lang="fr-FR" sz="1600" b="1" dirty="0">
                <a:latin typeface="Oree" panose="02000000000000000000" pitchFamily="2" charset="0"/>
              </a:rPr>
              <a:t>et territoires </a:t>
            </a:r>
            <a:r>
              <a:rPr lang="fr-FR" sz="1600" dirty="0">
                <a:latin typeface="Oree" panose="02000000000000000000" pitchFamily="2" charset="0"/>
              </a:rPr>
              <a:t>(N. </a:t>
            </a:r>
            <a:r>
              <a:rPr lang="fr-FR" sz="1600" dirty="0" err="1">
                <a:latin typeface="Oree" panose="02000000000000000000" pitchFamily="2" charset="0"/>
              </a:rPr>
              <a:t>Maisetti</a:t>
            </a:r>
            <a:r>
              <a:rPr lang="fr-FR" sz="1600" dirty="0">
                <a:latin typeface="Oree" panose="02000000000000000000" pitchFamily="2" charset="0"/>
              </a:rPr>
              <a:t>/P. </a:t>
            </a:r>
            <a:r>
              <a:rPr lang="fr-FR" sz="1600" dirty="0" smtClean="0">
                <a:latin typeface="Oree" panose="02000000000000000000" pitchFamily="2" charset="0"/>
              </a:rPr>
              <a:t>Hassenteufel)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b="1" dirty="0" smtClean="0">
                <a:latin typeface="Oree" panose="02000000000000000000" pitchFamily="2" charset="0"/>
              </a:rPr>
              <a:t>Expertise </a:t>
            </a:r>
            <a:r>
              <a:rPr lang="fr-FR" sz="1600" b="1" dirty="0">
                <a:latin typeface="Oree" panose="02000000000000000000" pitchFamily="2" charset="0"/>
              </a:rPr>
              <a:t>et évaluation des politiques publiques </a:t>
            </a:r>
            <a:r>
              <a:rPr lang="fr-FR" sz="1600" dirty="0">
                <a:latin typeface="Oree" panose="02000000000000000000" pitchFamily="2" charset="0"/>
              </a:rPr>
              <a:t>(C. </a:t>
            </a:r>
            <a:r>
              <a:rPr lang="fr-FR" sz="1600" dirty="0" err="1" smtClean="0">
                <a:latin typeface="Oree" panose="02000000000000000000" pitchFamily="2" charset="0"/>
              </a:rPr>
              <a:t>Lacouette</a:t>
            </a:r>
            <a:r>
              <a:rPr lang="fr-FR" sz="1600" dirty="0" smtClean="0">
                <a:latin typeface="Oree" panose="02000000000000000000" pitchFamily="2" charset="0"/>
              </a:rPr>
              <a:t>/P</a:t>
            </a:r>
            <a:r>
              <a:rPr lang="fr-FR" sz="1600" dirty="0">
                <a:latin typeface="Oree" panose="02000000000000000000" pitchFamily="2" charset="0"/>
              </a:rPr>
              <a:t>. Hassenteufel) </a:t>
            </a:r>
            <a:endParaRPr lang="fr-FR" sz="1600" dirty="0" smtClean="0">
              <a:latin typeface="Oree" panose="02000000000000000000" pitchFamily="2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b="1" dirty="0" smtClean="0">
                <a:latin typeface="Oree" panose="02000000000000000000" pitchFamily="2" charset="0"/>
              </a:rPr>
              <a:t>Action </a:t>
            </a:r>
            <a:r>
              <a:rPr lang="fr-FR" sz="1600" b="1" dirty="0">
                <a:latin typeface="Oree" panose="02000000000000000000" pitchFamily="2" charset="0"/>
              </a:rPr>
              <a:t>publique territoriale et environnement </a:t>
            </a:r>
            <a:r>
              <a:rPr lang="fr-FR" sz="1600" dirty="0">
                <a:latin typeface="Oree" panose="02000000000000000000" pitchFamily="2" charset="0"/>
              </a:rPr>
              <a:t>(C. </a:t>
            </a:r>
            <a:r>
              <a:rPr lang="fr-FR" sz="1600" dirty="0" err="1">
                <a:latin typeface="Oree" panose="02000000000000000000" pitchFamily="2" charset="0"/>
              </a:rPr>
              <a:t>Ferrieux</a:t>
            </a:r>
            <a:r>
              <a:rPr lang="fr-FR" sz="1600" dirty="0">
                <a:latin typeface="Oree" panose="02000000000000000000" pitchFamily="2" charset="0"/>
              </a:rPr>
              <a:t>) </a:t>
            </a:r>
            <a:r>
              <a:rPr lang="fr-FR" sz="1600" dirty="0" smtClean="0">
                <a:latin typeface="Oree" panose="02000000000000000000" pitchFamily="2" charset="0"/>
              </a:rPr>
              <a:t/>
            </a:r>
            <a:br>
              <a:rPr lang="fr-FR" sz="1600" dirty="0" smtClean="0">
                <a:latin typeface="Oree" panose="02000000000000000000" pitchFamily="2" charset="0"/>
              </a:rPr>
            </a:br>
            <a:r>
              <a:rPr lang="fr-FR" sz="1600" i="1" dirty="0" smtClean="0">
                <a:latin typeface="Oree" panose="02000000000000000000" pitchFamily="2" charset="0"/>
              </a:rPr>
              <a:t>avec </a:t>
            </a:r>
            <a:r>
              <a:rPr lang="fr-FR" sz="1600" i="1" dirty="0" err="1" smtClean="0">
                <a:latin typeface="Oree" panose="02000000000000000000" pitchFamily="2" charset="0"/>
              </a:rPr>
              <a:t>AgroParisTech</a:t>
            </a:r>
            <a:r>
              <a:rPr lang="fr-FR" sz="1600" i="1" dirty="0" smtClean="0">
                <a:latin typeface="Oree" panose="02000000000000000000" pitchFamily="2" charset="0"/>
              </a:rPr>
              <a:t> - parcours </a:t>
            </a:r>
            <a:r>
              <a:rPr lang="fr-FR" sz="1600" i="1" dirty="0">
                <a:latin typeface="Oree" panose="02000000000000000000" pitchFamily="2" charset="0"/>
              </a:rPr>
              <a:t>Gouvernance, Transition, Écologie et </a:t>
            </a:r>
            <a:r>
              <a:rPr lang="fr-FR" sz="1600" i="1" dirty="0" smtClean="0">
                <a:latin typeface="Oree" panose="02000000000000000000" pitchFamily="2" charset="0"/>
              </a:rPr>
              <a:t>Sociétés (au </a:t>
            </a:r>
            <a:r>
              <a:rPr lang="fr-FR" sz="1600" i="1" dirty="0">
                <a:latin typeface="Oree" panose="02000000000000000000" pitchFamily="2" charset="0"/>
              </a:rPr>
              <a:t>choix avec droit parlementaire</a:t>
            </a:r>
            <a:r>
              <a:rPr lang="fr-FR" sz="1600" i="1" dirty="0" smtClean="0">
                <a:latin typeface="Oree" panose="02000000000000000000" pitchFamily="2" charset="0"/>
              </a:rPr>
              <a:t>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600" i="1" dirty="0" smtClean="0">
              <a:latin typeface="Oree" panose="02000000000000000000" pitchFamily="2" charset="0"/>
            </a:endParaRPr>
          </a:p>
          <a:p>
            <a:pPr>
              <a:spcBef>
                <a:spcPts val="600"/>
              </a:spcBef>
            </a:pPr>
            <a:r>
              <a:rPr lang="fr-FR" sz="2000" b="1" dirty="0" smtClean="0">
                <a:solidFill>
                  <a:srgbClr val="006D68"/>
                </a:solidFill>
                <a:latin typeface="Oree" panose="02000000000000000000" pitchFamily="2" charset="0"/>
              </a:rPr>
              <a:t>Métiers </a:t>
            </a:r>
            <a:r>
              <a:rPr lang="fr-FR" sz="2000" b="1" dirty="0">
                <a:solidFill>
                  <a:srgbClr val="006D68"/>
                </a:solidFill>
                <a:latin typeface="Oree" panose="02000000000000000000" pitchFamily="2" charset="0"/>
              </a:rPr>
              <a:t>du politique </a:t>
            </a:r>
            <a:r>
              <a:rPr lang="fr-FR" sz="2000" dirty="0">
                <a:solidFill>
                  <a:srgbClr val="006D68"/>
                </a:solidFill>
                <a:latin typeface="Oree" panose="02000000000000000000" pitchFamily="2" charset="0"/>
              </a:rPr>
              <a:t>(6 ou 9 ECTS - 68H)</a:t>
            </a:r>
          </a:p>
          <a:p>
            <a:pPr marL="342900" indent="-342900" fontAlgn="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b="1" dirty="0">
                <a:latin typeface="Oree" panose="02000000000000000000" pitchFamily="2" charset="0"/>
              </a:rPr>
              <a:t>Communication politique </a:t>
            </a:r>
            <a:r>
              <a:rPr lang="fr-FR" sz="1600" dirty="0">
                <a:latin typeface="Oree" panose="02000000000000000000" pitchFamily="2" charset="0"/>
              </a:rPr>
              <a:t>(E. </a:t>
            </a:r>
            <a:r>
              <a:rPr lang="fr-FR" sz="1600" dirty="0" err="1">
                <a:latin typeface="Oree" panose="02000000000000000000" pitchFamily="2" charset="0"/>
              </a:rPr>
              <a:t>Dages-Desgranges</a:t>
            </a:r>
            <a:r>
              <a:rPr lang="fr-FR" sz="1600" dirty="0">
                <a:latin typeface="Oree" panose="02000000000000000000" pitchFamily="2" charset="0"/>
              </a:rPr>
              <a:t>) </a:t>
            </a:r>
            <a:r>
              <a:rPr lang="fr-FR" sz="1600" dirty="0" smtClean="0">
                <a:latin typeface="Oree" panose="02000000000000000000" pitchFamily="2" charset="0"/>
              </a:rPr>
              <a:t/>
            </a:r>
            <a:br>
              <a:rPr lang="fr-FR" sz="1600" dirty="0" smtClean="0">
                <a:latin typeface="Oree" panose="02000000000000000000" pitchFamily="2" charset="0"/>
              </a:rPr>
            </a:br>
            <a:r>
              <a:rPr lang="fr-FR" sz="1600" i="1" dirty="0" smtClean="0">
                <a:latin typeface="Oree" panose="02000000000000000000" pitchFamily="2" charset="0"/>
              </a:rPr>
              <a:t>avec l’Université des maires</a:t>
            </a:r>
            <a:endParaRPr lang="fr-FR" sz="1600" i="1" dirty="0">
              <a:latin typeface="Oree" panose="02000000000000000000" pitchFamily="2" charset="0"/>
            </a:endParaRPr>
          </a:p>
          <a:p>
            <a:pPr marL="342900" indent="-342900" fontAlgn="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b="1" dirty="0">
                <a:latin typeface="Oree" panose="02000000000000000000" pitchFamily="2" charset="0"/>
              </a:rPr>
              <a:t>Sociologie des groupes d’intérêts et pratiques du lobbying </a:t>
            </a:r>
            <a:r>
              <a:rPr lang="fr-FR" sz="1600" b="1" dirty="0" smtClean="0">
                <a:latin typeface="Oree" panose="02000000000000000000" pitchFamily="2" charset="0"/>
              </a:rPr>
              <a:t/>
            </a:r>
            <a:br>
              <a:rPr lang="fr-FR" sz="1600" b="1" dirty="0" smtClean="0">
                <a:latin typeface="Oree" panose="02000000000000000000" pitchFamily="2" charset="0"/>
              </a:rPr>
            </a:br>
            <a:r>
              <a:rPr lang="fr-FR" sz="1600" dirty="0" smtClean="0">
                <a:latin typeface="Oree" panose="02000000000000000000" pitchFamily="2" charset="0"/>
              </a:rPr>
              <a:t>(</a:t>
            </a:r>
            <a:r>
              <a:rPr lang="fr-FR" sz="1600" dirty="0">
                <a:latin typeface="Oree" panose="02000000000000000000" pitchFamily="2" charset="0"/>
              </a:rPr>
              <a:t>C. </a:t>
            </a:r>
            <a:r>
              <a:rPr lang="fr-FR" sz="1600" dirty="0" smtClean="0">
                <a:latin typeface="Oree" panose="02000000000000000000" pitchFamily="2" charset="0"/>
              </a:rPr>
              <a:t>Bertin/</a:t>
            </a:r>
            <a:r>
              <a:rPr lang="fr-FR" sz="1600" dirty="0">
                <a:latin typeface="Oree" panose="02000000000000000000" pitchFamily="2" charset="0"/>
              </a:rPr>
              <a:t>N. </a:t>
            </a:r>
            <a:r>
              <a:rPr lang="fr-FR" sz="1600" dirty="0" smtClean="0">
                <a:latin typeface="Oree" panose="02000000000000000000" pitchFamily="2" charset="0"/>
              </a:rPr>
              <a:t>Martin) </a:t>
            </a:r>
            <a:r>
              <a:rPr lang="fr-FR" sz="1600" i="1" dirty="0" smtClean="0">
                <a:latin typeface="Oree" panose="02000000000000000000" pitchFamily="2" charset="0"/>
              </a:rPr>
              <a:t>avec le Diplôme Influence et Plaidoyer</a:t>
            </a:r>
            <a:endParaRPr lang="fr-FR" sz="1600" i="1" dirty="0">
              <a:latin typeface="Oree" panose="02000000000000000000" pitchFamily="2" charset="0"/>
            </a:endParaRPr>
          </a:p>
          <a:p>
            <a:pPr marL="342900" indent="-342900" fontAlgn="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b="1" dirty="0">
                <a:latin typeface="Oree" panose="02000000000000000000" pitchFamily="2" charset="0"/>
              </a:rPr>
              <a:t>Droit parlementaire</a:t>
            </a:r>
            <a:r>
              <a:rPr lang="fr-FR" sz="1600" dirty="0">
                <a:latin typeface="Oree" panose="02000000000000000000" pitchFamily="2" charset="0"/>
              </a:rPr>
              <a:t> (</a:t>
            </a:r>
            <a:r>
              <a:rPr lang="fr-FR" sz="1600" dirty="0" smtClean="0">
                <a:latin typeface="Oree" panose="02000000000000000000" pitchFamily="2" charset="0"/>
              </a:rPr>
              <a:t>J-P. </a:t>
            </a:r>
            <a:r>
              <a:rPr lang="fr-FR" sz="1600" dirty="0" err="1">
                <a:latin typeface="Oree" panose="02000000000000000000" pitchFamily="2" charset="0"/>
              </a:rPr>
              <a:t>Camby</a:t>
            </a:r>
            <a:r>
              <a:rPr lang="fr-FR" sz="1600" dirty="0">
                <a:latin typeface="Oree" panose="02000000000000000000" pitchFamily="2" charset="0"/>
              </a:rPr>
              <a:t>) </a:t>
            </a:r>
            <a:br>
              <a:rPr lang="fr-FR" sz="1600" dirty="0">
                <a:latin typeface="Oree" panose="02000000000000000000" pitchFamily="2" charset="0"/>
              </a:rPr>
            </a:br>
            <a:r>
              <a:rPr lang="fr-FR" sz="1600" dirty="0" smtClean="0">
                <a:latin typeface="Oree" panose="02000000000000000000" pitchFamily="2" charset="0"/>
              </a:rPr>
              <a:t>(</a:t>
            </a:r>
            <a:r>
              <a:rPr lang="fr-FR" sz="1600" i="1" dirty="0" smtClean="0">
                <a:latin typeface="Oree" panose="02000000000000000000" pitchFamily="2" charset="0"/>
              </a:rPr>
              <a:t>au </a:t>
            </a:r>
            <a:r>
              <a:rPr lang="fr-FR" sz="1600" i="1" dirty="0">
                <a:latin typeface="Oree" panose="02000000000000000000" pitchFamily="2" charset="0"/>
              </a:rPr>
              <a:t>choix avec action publique territoriale et </a:t>
            </a:r>
            <a:r>
              <a:rPr lang="fr-FR" sz="1600" i="1" dirty="0" smtClean="0">
                <a:latin typeface="Oree" panose="02000000000000000000" pitchFamily="2" charset="0"/>
              </a:rPr>
              <a:t>environnement</a:t>
            </a:r>
            <a:r>
              <a:rPr lang="fr-FR" sz="1600" dirty="0" smtClean="0">
                <a:latin typeface="Oree" panose="02000000000000000000" pitchFamily="2" charset="0"/>
              </a:rPr>
              <a:t>)</a:t>
            </a:r>
          </a:p>
          <a:p>
            <a:pPr marL="342900" indent="-342900" fontAlgn="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600" dirty="0" smtClean="0">
              <a:latin typeface="Oree" panose="02000000000000000000" pitchFamily="2" charset="0"/>
            </a:endParaRPr>
          </a:p>
          <a:p>
            <a:pPr fontAlgn="t">
              <a:spcBef>
                <a:spcPts val="600"/>
              </a:spcBef>
            </a:pPr>
            <a:r>
              <a:rPr lang="fr-FR" sz="2000" b="1" dirty="0">
                <a:solidFill>
                  <a:srgbClr val="006D68"/>
                </a:solidFill>
                <a:latin typeface="Oree" panose="02000000000000000000" pitchFamily="2" charset="0"/>
              </a:rPr>
              <a:t>Pouvoir local </a:t>
            </a:r>
            <a:r>
              <a:rPr lang="fr-FR" sz="2000" dirty="0">
                <a:solidFill>
                  <a:srgbClr val="006D68"/>
                </a:solidFill>
                <a:latin typeface="Oree" panose="02000000000000000000" pitchFamily="2" charset="0"/>
              </a:rPr>
              <a:t>(10 ECTS - 68h CM)</a:t>
            </a:r>
          </a:p>
          <a:p>
            <a:pPr marL="285750" indent="-285750" fontAlgn="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b="1" dirty="0">
                <a:latin typeface="Oree" panose="02000000000000000000" pitchFamily="2" charset="0"/>
              </a:rPr>
              <a:t>Gouvernance territoriale et gouvernements locaux </a:t>
            </a:r>
            <a:r>
              <a:rPr lang="fr-FR" sz="1600" dirty="0">
                <a:latin typeface="Oree" panose="02000000000000000000" pitchFamily="2" charset="0"/>
              </a:rPr>
              <a:t>(T. Le Goff/A. </a:t>
            </a:r>
            <a:r>
              <a:rPr lang="fr-FR" sz="1600" dirty="0" err="1">
                <a:latin typeface="Oree" panose="02000000000000000000" pitchFamily="2" charset="0"/>
              </a:rPr>
              <a:t>Jadot</a:t>
            </a:r>
            <a:r>
              <a:rPr lang="fr-FR" sz="1600" dirty="0">
                <a:latin typeface="Oree" panose="02000000000000000000" pitchFamily="2" charset="0"/>
              </a:rPr>
              <a:t>)</a:t>
            </a:r>
          </a:p>
          <a:p>
            <a:pPr marL="285750" indent="-285750" fontAlgn="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b="1" dirty="0">
                <a:latin typeface="Oree" panose="02000000000000000000" pitchFamily="2" charset="0"/>
              </a:rPr>
              <a:t>Démocratie participative et concertation </a:t>
            </a:r>
            <a:r>
              <a:rPr lang="fr-FR" sz="1600" dirty="0">
                <a:latin typeface="Oree" panose="02000000000000000000" pitchFamily="2" charset="0"/>
              </a:rPr>
              <a:t>(F. </a:t>
            </a:r>
            <a:r>
              <a:rPr lang="fr-FR" sz="1600" dirty="0" err="1">
                <a:latin typeface="Oree" panose="02000000000000000000" pitchFamily="2" charset="0"/>
              </a:rPr>
              <a:t>Grucker</a:t>
            </a:r>
            <a:r>
              <a:rPr lang="fr-FR" sz="1600" dirty="0">
                <a:latin typeface="Oree" panose="02000000000000000000" pitchFamily="2" charset="0"/>
              </a:rPr>
              <a:t>/ T. </a:t>
            </a:r>
            <a:r>
              <a:rPr lang="fr-FR" sz="1600" dirty="0" err="1">
                <a:latin typeface="Oree" panose="02000000000000000000" pitchFamily="2" charset="0"/>
              </a:rPr>
              <a:t>Kirszbaum</a:t>
            </a:r>
            <a:r>
              <a:rPr lang="fr-FR" sz="1600" dirty="0">
                <a:latin typeface="Oree" panose="02000000000000000000" pitchFamily="2" charset="0"/>
              </a:rPr>
              <a:t>)</a:t>
            </a:r>
          </a:p>
          <a:p>
            <a:pPr marL="285750" indent="-285750" fontAlgn="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b="1" dirty="0">
                <a:latin typeface="Oree" panose="02000000000000000000" pitchFamily="2" charset="0"/>
              </a:rPr>
              <a:t>Territorial </a:t>
            </a:r>
            <a:r>
              <a:rPr lang="fr-FR" sz="1600" b="1" dirty="0" err="1">
                <a:latin typeface="Oree" panose="02000000000000000000" pitchFamily="2" charset="0"/>
              </a:rPr>
              <a:t>politics</a:t>
            </a:r>
            <a:r>
              <a:rPr lang="fr-FR" sz="1600" b="1" dirty="0">
                <a:latin typeface="Oree" panose="02000000000000000000" pitchFamily="2" charset="0"/>
              </a:rPr>
              <a:t> and </a:t>
            </a:r>
            <a:r>
              <a:rPr lang="fr-FR" sz="1600" b="1" dirty="0" err="1">
                <a:latin typeface="Oree" panose="02000000000000000000" pitchFamily="2" charset="0"/>
              </a:rPr>
              <a:t>policies</a:t>
            </a:r>
            <a:r>
              <a:rPr lang="fr-FR" sz="1600" b="1" dirty="0">
                <a:latin typeface="Oree" panose="02000000000000000000" pitchFamily="2" charset="0"/>
              </a:rPr>
              <a:t> </a:t>
            </a:r>
            <a:r>
              <a:rPr lang="fr-FR" sz="1600" dirty="0">
                <a:latin typeface="Oree" panose="02000000000000000000" pitchFamily="2" charset="0"/>
              </a:rPr>
              <a:t>(</a:t>
            </a:r>
            <a:r>
              <a:rPr lang="fr-FR" sz="1600" dirty="0" err="1">
                <a:latin typeface="Oree" panose="02000000000000000000" pitchFamily="2" charset="0"/>
              </a:rPr>
              <a:t>Kirsty</a:t>
            </a:r>
            <a:r>
              <a:rPr lang="fr-FR" sz="1600" dirty="0">
                <a:latin typeface="Oree" panose="02000000000000000000" pitchFamily="2" charset="0"/>
              </a:rPr>
              <a:t> Mitchell</a:t>
            </a:r>
            <a:r>
              <a:rPr lang="fr-FR" sz="1600" dirty="0" smtClean="0">
                <a:latin typeface="Oree" panose="02000000000000000000" pitchFamily="2" charset="0"/>
              </a:rPr>
              <a:t>)</a:t>
            </a:r>
            <a:endParaRPr lang="fr-FR" sz="1600" dirty="0">
              <a:latin typeface="Ore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196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0726" y="0"/>
            <a:ext cx="9083274" cy="68788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fr-FR" sz="3200" b="1" dirty="0">
                <a:solidFill>
                  <a:srgbClr val="006D68"/>
                </a:solidFill>
                <a:latin typeface="Oree" panose="02000000000000000000" pitchFamily="2" charset="0"/>
              </a:rPr>
              <a:t>Programme du </a:t>
            </a:r>
            <a:r>
              <a:rPr lang="fr-FR" sz="3200" b="1" dirty="0" smtClean="0">
                <a:solidFill>
                  <a:srgbClr val="006D68"/>
                </a:solidFill>
                <a:latin typeface="Oree" panose="02000000000000000000" pitchFamily="2" charset="0"/>
              </a:rPr>
              <a:t>M2</a:t>
            </a:r>
            <a:endParaRPr lang="fr-FR" sz="3200" dirty="0" smtClean="0">
              <a:solidFill>
                <a:srgbClr val="006D68"/>
              </a:solidFill>
              <a:latin typeface="Oree" panose="02000000000000000000" pitchFamily="2" charset="0"/>
            </a:endParaRPr>
          </a:p>
          <a:p>
            <a:pPr>
              <a:spcBef>
                <a:spcPts val="300"/>
              </a:spcBef>
            </a:pPr>
            <a:endParaRPr lang="fr-FR" sz="500" b="1" dirty="0">
              <a:solidFill>
                <a:srgbClr val="006D68"/>
              </a:solidFill>
              <a:latin typeface="Oree" panose="02000000000000000000" pitchFamily="2" charset="0"/>
            </a:endParaRPr>
          </a:p>
          <a:p>
            <a:pPr fontAlgn="t">
              <a:spcAft>
                <a:spcPts val="600"/>
              </a:spcAft>
            </a:pPr>
            <a:r>
              <a:rPr lang="fr-FR" sz="2000" b="1" dirty="0" smtClean="0">
                <a:solidFill>
                  <a:srgbClr val="006D68"/>
                </a:solidFill>
                <a:latin typeface="Oree" panose="02000000000000000000" pitchFamily="2" charset="0"/>
              </a:rPr>
              <a:t>Séminaires </a:t>
            </a:r>
            <a:r>
              <a:rPr lang="fr-FR" sz="2000" b="1" dirty="0">
                <a:solidFill>
                  <a:srgbClr val="006D68"/>
                </a:solidFill>
                <a:latin typeface="Oree" panose="02000000000000000000" pitchFamily="2" charset="0"/>
              </a:rPr>
              <a:t>/ projets transversaux</a:t>
            </a:r>
            <a:r>
              <a:rPr lang="fr-FR" sz="2000" dirty="0">
                <a:solidFill>
                  <a:srgbClr val="006D68"/>
                </a:solidFill>
                <a:latin typeface="Oree" panose="02000000000000000000" pitchFamily="2" charset="0"/>
              </a:rPr>
              <a:t> (30 ECTS - 44h CM</a:t>
            </a:r>
            <a:r>
              <a:rPr lang="fr-FR" sz="2000" dirty="0" smtClean="0">
                <a:solidFill>
                  <a:srgbClr val="006D68"/>
                </a:solidFill>
                <a:latin typeface="Oree" panose="02000000000000000000" pitchFamily="2" charset="0"/>
              </a:rPr>
              <a:t>)</a:t>
            </a:r>
          </a:p>
          <a:p>
            <a:pPr fontAlgn="t">
              <a:spcAft>
                <a:spcPts val="600"/>
              </a:spcAft>
            </a:pPr>
            <a:endParaRPr lang="fr-FR" sz="1000" dirty="0">
              <a:solidFill>
                <a:srgbClr val="006D68"/>
              </a:solidFill>
              <a:latin typeface="Oree" panose="02000000000000000000" pitchFamily="2" charset="0"/>
            </a:endParaRPr>
          </a:p>
          <a:p>
            <a:pPr marL="342900" indent="-342900" fontAlgn="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dirty="0">
                <a:latin typeface="Oree" panose="02000000000000000000" pitchFamily="2" charset="0"/>
              </a:rPr>
              <a:t>Projets collectifs </a:t>
            </a:r>
            <a:r>
              <a:rPr lang="fr-FR" dirty="0">
                <a:latin typeface="Oree" panose="02000000000000000000" pitchFamily="2" charset="0"/>
              </a:rPr>
              <a:t>(2020-21) :  </a:t>
            </a:r>
          </a:p>
          <a:p>
            <a:pPr marL="536575" indent="-174625" fontAlgn="t">
              <a:spcAft>
                <a:spcPts val="300"/>
              </a:spcAft>
              <a:buSzPct val="50000"/>
              <a:buFont typeface="Wingdings" panose="05000000000000000000" pitchFamily="2" charset="2"/>
              <a:buChar char="§"/>
            </a:pPr>
            <a:r>
              <a:rPr lang="fr-FR" dirty="0" err="1">
                <a:latin typeface="Oree" panose="02000000000000000000" pitchFamily="2" charset="0"/>
              </a:rPr>
              <a:t>Evaluation</a:t>
            </a:r>
            <a:r>
              <a:rPr lang="fr-FR" dirty="0">
                <a:latin typeface="Oree" panose="02000000000000000000" pitchFamily="2" charset="0"/>
              </a:rPr>
              <a:t> du Programme régional de santé : analyse de deux appels à projets (ARS Ile-de-France / Chaire Santé de Sciences Po)</a:t>
            </a:r>
          </a:p>
          <a:p>
            <a:pPr marL="536575" indent="-174625" fontAlgn="t">
              <a:spcAft>
                <a:spcPts val="300"/>
              </a:spcAft>
              <a:buSzPct val="50000"/>
              <a:buFont typeface="Wingdings" panose="05000000000000000000" pitchFamily="2" charset="2"/>
              <a:buChar char="§"/>
            </a:pPr>
            <a:r>
              <a:rPr lang="fr-FR" dirty="0">
                <a:latin typeface="Oree" panose="02000000000000000000" pitchFamily="2" charset="0"/>
              </a:rPr>
              <a:t>Solidarités de proximité : évaluation des actions Voisins solidaires (CD78)</a:t>
            </a:r>
          </a:p>
          <a:p>
            <a:pPr marL="536575" indent="-174625" fontAlgn="t">
              <a:spcAft>
                <a:spcPts val="300"/>
              </a:spcAft>
              <a:buSzPct val="50000"/>
              <a:buFont typeface="Wingdings" panose="05000000000000000000" pitchFamily="2" charset="2"/>
              <a:buChar char="§"/>
            </a:pPr>
            <a:r>
              <a:rPr lang="fr-FR" dirty="0">
                <a:latin typeface="Oree" panose="02000000000000000000" pitchFamily="2" charset="0"/>
              </a:rPr>
              <a:t>Résilience territoriale : retour d’expérience sur le confinement dans les quartiers prioritaires (Pôle ressources / Profession Banlieue / CRPV)</a:t>
            </a:r>
          </a:p>
          <a:p>
            <a:pPr marL="536575" indent="-174625" fontAlgn="t">
              <a:spcAft>
                <a:spcPts val="300"/>
              </a:spcAft>
              <a:buSzPct val="50000"/>
              <a:buFont typeface="Wingdings" panose="05000000000000000000" pitchFamily="2" charset="2"/>
              <a:buChar char="§"/>
            </a:pPr>
            <a:r>
              <a:rPr lang="fr-FR" dirty="0">
                <a:latin typeface="Oree" panose="02000000000000000000" pitchFamily="2" charset="0"/>
              </a:rPr>
              <a:t>Transition écologique et inégalités territoriales (Pôle ressources)</a:t>
            </a:r>
          </a:p>
          <a:p>
            <a:pPr marL="536575" indent="-174625" fontAlgn="t">
              <a:spcAft>
                <a:spcPts val="300"/>
              </a:spcAft>
              <a:buSzPct val="50000"/>
              <a:buFont typeface="Wingdings" panose="05000000000000000000" pitchFamily="2" charset="2"/>
              <a:buChar char="§"/>
            </a:pPr>
            <a:r>
              <a:rPr lang="fr-FR" dirty="0">
                <a:latin typeface="Oree" panose="02000000000000000000" pitchFamily="2" charset="0"/>
              </a:rPr>
              <a:t>Campus en transition : élaboration du volet alimentaire du « plan vert » (Sciences Po Saint-Germain)</a:t>
            </a:r>
          </a:p>
          <a:p>
            <a:pPr marL="536575" indent="-174625" fontAlgn="t">
              <a:spcAft>
                <a:spcPts val="300"/>
              </a:spcAft>
              <a:buSzPct val="50000"/>
              <a:buFont typeface="Wingdings" panose="05000000000000000000" pitchFamily="2" charset="2"/>
              <a:buChar char="§"/>
            </a:pPr>
            <a:r>
              <a:rPr lang="fr-FR" i="1" dirty="0">
                <a:latin typeface="Oree" panose="02000000000000000000" pitchFamily="2" charset="0"/>
              </a:rPr>
              <a:t>New narratives for large </a:t>
            </a:r>
            <a:r>
              <a:rPr lang="fr-FR" i="1" dirty="0" err="1">
                <a:latin typeface="Oree" panose="02000000000000000000" pitchFamily="2" charset="0"/>
              </a:rPr>
              <a:t>housing</a:t>
            </a:r>
            <a:r>
              <a:rPr lang="fr-FR" i="1" dirty="0">
                <a:latin typeface="Oree" panose="02000000000000000000" pitchFamily="2" charset="0"/>
              </a:rPr>
              <a:t> </a:t>
            </a:r>
            <a:r>
              <a:rPr lang="fr-FR" i="1" dirty="0" err="1">
                <a:latin typeface="Oree" panose="02000000000000000000" pitchFamily="2" charset="0"/>
              </a:rPr>
              <a:t>developments</a:t>
            </a:r>
            <a:r>
              <a:rPr lang="fr-FR" i="1" dirty="0">
                <a:latin typeface="Oree" panose="02000000000000000000" pitchFamily="2" charset="0"/>
              </a:rPr>
              <a:t>  </a:t>
            </a:r>
            <a:r>
              <a:rPr lang="fr-FR" dirty="0">
                <a:latin typeface="Oree" panose="02000000000000000000" pitchFamily="2" charset="0"/>
              </a:rPr>
              <a:t>: préparation d’un workshop de la Biennale d’architecture de Venise  (Ville en commun) </a:t>
            </a:r>
            <a:endParaRPr lang="fr-FR" dirty="0" smtClean="0">
              <a:latin typeface="Oree" panose="02000000000000000000" pitchFamily="2" charset="0"/>
            </a:endParaRPr>
          </a:p>
          <a:p>
            <a:pPr marL="361950" fontAlgn="t">
              <a:spcAft>
                <a:spcPts val="300"/>
              </a:spcAft>
              <a:buSzPct val="50000"/>
            </a:pPr>
            <a:endParaRPr lang="fr-FR" sz="1000" b="1" dirty="0" smtClean="0">
              <a:latin typeface="Oree" panose="02000000000000000000" pitchFamily="2" charset="0"/>
            </a:endParaRPr>
          </a:p>
          <a:p>
            <a:pPr marL="342900" indent="-342900" fontAlgn="t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b="1" dirty="0">
                <a:latin typeface="Oree" panose="02000000000000000000" pitchFamily="2" charset="0"/>
              </a:rPr>
              <a:t>Pratiques des métiers du politique et de l’action publique territoriale </a:t>
            </a:r>
            <a:r>
              <a:rPr lang="fr-FR" dirty="0" smtClean="0">
                <a:latin typeface="Oree" panose="02000000000000000000" pitchFamily="2" charset="0"/>
              </a:rPr>
              <a:t>: </a:t>
            </a:r>
            <a:r>
              <a:rPr lang="fr-FR" dirty="0">
                <a:latin typeface="Oree" panose="02000000000000000000" pitchFamily="2" charset="0"/>
              </a:rPr>
              <a:t>jeux de rôles (débat parlementaire, campagne électorale, conseil municipal</a:t>
            </a:r>
            <a:r>
              <a:rPr lang="fr-FR" dirty="0" smtClean="0">
                <a:latin typeface="Oree" panose="02000000000000000000" pitchFamily="2" charset="0"/>
              </a:rPr>
              <a:t>)</a:t>
            </a:r>
          </a:p>
          <a:p>
            <a:pPr fontAlgn="t">
              <a:spcAft>
                <a:spcPts val="600"/>
              </a:spcAft>
              <a:buSzPct val="100000"/>
            </a:pPr>
            <a:endParaRPr lang="fr-FR" sz="1000" dirty="0">
              <a:latin typeface="Oree" panose="02000000000000000000" pitchFamily="2" charset="0"/>
            </a:endParaRPr>
          </a:p>
          <a:p>
            <a:pPr marL="342900" indent="-342900" fontAlgn="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dirty="0" smtClean="0">
                <a:latin typeface="Oree" panose="02000000000000000000" pitchFamily="2" charset="0"/>
              </a:rPr>
              <a:t>Stage </a:t>
            </a:r>
            <a:r>
              <a:rPr lang="fr-FR" b="1" dirty="0">
                <a:latin typeface="Oree" panose="02000000000000000000" pitchFamily="2" charset="0"/>
              </a:rPr>
              <a:t>ou mémoire de recherche* ou </a:t>
            </a:r>
            <a:r>
              <a:rPr lang="fr-FR" b="1" i="1" dirty="0">
                <a:latin typeface="Oree" panose="02000000000000000000" pitchFamily="2" charset="0"/>
              </a:rPr>
              <a:t>i</a:t>
            </a:r>
            <a:r>
              <a:rPr lang="fr-FR" b="1" dirty="0">
                <a:latin typeface="Oree" panose="02000000000000000000" pitchFamily="2" charset="0"/>
              </a:rPr>
              <a:t>–EPrépa </a:t>
            </a:r>
            <a:br>
              <a:rPr lang="fr-FR" b="1" dirty="0">
                <a:latin typeface="Oree" panose="02000000000000000000" pitchFamily="2" charset="0"/>
              </a:rPr>
            </a:br>
            <a:r>
              <a:rPr lang="fr-FR" i="1" dirty="0">
                <a:latin typeface="Oree" panose="02000000000000000000" pitchFamily="2" charset="0"/>
              </a:rPr>
              <a:t>* séminaire « épistémologie de la recherche » mutualisé avec les parcours sociologie de l’UVSQ en lien avec le laboratoire Printemps</a:t>
            </a:r>
          </a:p>
          <a:p>
            <a:pPr marL="342900" indent="-342900" fontAlgn="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1600" dirty="0">
              <a:latin typeface="Ore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615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8" y="3"/>
            <a:ext cx="6604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78247"/>
      </p:ext>
    </p:extLst>
  </p:cSld>
  <p:clrMapOvr>
    <a:masterClrMapping/>
  </p:clrMapOvr>
</p:sld>
</file>

<file path=ppt/theme/theme1.xml><?xml version="1.0" encoding="utf-8"?>
<a:theme xmlns:a="http://schemas.openxmlformats.org/drawingml/2006/main" name="SciencesPo_Modele_Powerpoint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ésentation1" id="{31AE3C22-50BF-4702-AB63-990E870588D4}" vid="{0D61CB0F-0B80-4254-A7F8-265DED2237C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SciencesPo_Modele_Powerpoint</Template>
  <TotalTime>2804</TotalTime>
  <Words>424</Words>
  <Application>Microsoft Macintosh PowerPoint</Application>
  <PresentationFormat>Présentation à l'écran (4:3)</PresentationFormat>
  <Paragraphs>76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SciencesPo_Modele_Powerpoint</vt:lpstr>
      <vt:lpstr>Master 2   Métiers du politique et de l’action publique territoriale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Renaud Epstein</dc:creator>
  <cp:lastModifiedBy>Patrick Hassenteufel</cp:lastModifiedBy>
  <cp:revision>28</cp:revision>
  <dcterms:created xsi:type="dcterms:W3CDTF">2020-09-12T12:09:44Z</dcterms:created>
  <dcterms:modified xsi:type="dcterms:W3CDTF">2020-12-10T13:02:24Z</dcterms:modified>
</cp:coreProperties>
</file>