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4" r:id="rId2"/>
    <p:sldId id="552" r:id="rId3"/>
    <p:sldId id="553" r:id="rId4"/>
    <p:sldId id="554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5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0F2D"/>
    <a:srgbClr val="848586"/>
    <a:srgbClr val="848685"/>
    <a:srgbClr val="630045"/>
    <a:srgbClr val="B19FAB"/>
    <a:srgbClr val="7D55C7"/>
    <a:srgbClr val="FFCC66"/>
    <a:srgbClr val="63003C"/>
    <a:srgbClr val="BDC4BC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933" autoAdjust="0"/>
  </p:normalViewPr>
  <p:slideViewPr>
    <p:cSldViewPr>
      <p:cViewPr varScale="1">
        <p:scale>
          <a:sx n="117" d="100"/>
          <a:sy n="117" d="100"/>
        </p:scale>
        <p:origin x="-6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340" y="-78"/>
      </p:cViewPr>
      <p:guideLst>
        <p:guide orient="horz" pos="3225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7" y="2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/>
          <a:lstStyle>
            <a:lvl1pPr algn="r">
              <a:defRPr sz="1200"/>
            </a:lvl1pPr>
          </a:lstStyle>
          <a:p>
            <a:fld id="{234626F1-FA8F-4A32-8052-9A682C1D70E6}" type="datetimeFigureOut">
              <a:rPr lang="fr-FR" smtClean="0"/>
              <a:t>22/09/20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721109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7" y="9721109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 anchor="b"/>
          <a:lstStyle>
            <a:lvl1pPr algn="r">
              <a:defRPr sz="1200"/>
            </a:lvl1pPr>
          </a:lstStyle>
          <a:p>
            <a:fld id="{50A44E1D-8738-4499-8313-E472D80EE68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0987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7" y="2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/>
          <a:lstStyle>
            <a:lvl1pPr algn="r">
              <a:defRPr sz="1200"/>
            </a:lvl1pPr>
          </a:lstStyle>
          <a:p>
            <a:fld id="{52543A77-0DFF-4CE7-A07A-8F85E652CCAB}" type="datetimeFigureOut">
              <a:rPr lang="fr-FR" smtClean="0"/>
              <a:t>22/09/20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4" tIns="47377" rIns="94754" bIns="4737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1" y="4861443"/>
            <a:ext cx="5679440" cy="4605577"/>
          </a:xfrm>
          <a:prstGeom prst="rect">
            <a:avLst/>
          </a:prstGeom>
        </p:spPr>
        <p:txBody>
          <a:bodyPr vert="horz" lIns="94754" tIns="47377" rIns="94754" bIns="47377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721109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7" y="9721109"/>
            <a:ext cx="3076363" cy="511731"/>
          </a:xfrm>
          <a:prstGeom prst="rect">
            <a:avLst/>
          </a:prstGeom>
        </p:spPr>
        <p:txBody>
          <a:bodyPr vert="horz" lIns="94754" tIns="47377" rIns="94754" bIns="47377" rtlCol="0" anchor="b"/>
          <a:lstStyle>
            <a:lvl1pPr algn="r">
              <a:defRPr sz="1200"/>
            </a:lvl1pPr>
          </a:lstStyle>
          <a:p>
            <a:fld id="{065EE845-9389-43FE-828F-5BFDEFFBE24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6088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EE845-9389-43FE-828F-5BFDEFFBE24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56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Relationship Id="rId3" Type="http://schemas.openxmlformats.org/officeDocument/2006/relationships/image" Target="../media/image1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jpg"/><Relationship Id="rId3" Type="http://schemas.openxmlformats.org/officeDocument/2006/relationships/image" Target="../media/image1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3.jpg"/><Relationship Id="rId5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Relationship Id="rId3" Type="http://schemas.openxmlformats.org/officeDocument/2006/relationships/image" Target="../media/image1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Relationship Id="rId3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Relationship Id="rId3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(fond gri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1268760"/>
            <a:ext cx="9144000" cy="55892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4941168"/>
            <a:ext cx="5328592" cy="406896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pic>
        <p:nvPicPr>
          <p:cNvPr id="18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534" y="4403689"/>
            <a:ext cx="2088000" cy="2454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5328592" cy="2448272"/>
          </a:xfrm>
        </p:spPr>
        <p:txBody>
          <a:bodyPr>
            <a:normAutofit/>
          </a:bodyPr>
          <a:lstStyle>
            <a:lvl1pPr>
              <a:defRPr sz="4400" b="0">
                <a:solidFill>
                  <a:schemeClr val="accent3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684213" y="1700213"/>
            <a:ext cx="4608512" cy="360635"/>
          </a:xfrm>
          <a:solidFill>
            <a:srgbClr val="630045"/>
          </a:solidFill>
        </p:spPr>
        <p:txBody>
          <a:bodyPr wrap="square">
            <a:noAutofit/>
          </a:bodyPr>
          <a:lstStyle>
            <a:lvl1pPr>
              <a:defRPr sz="2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466" y="246416"/>
            <a:ext cx="1745006" cy="59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00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 (prune)_c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035" y="39096"/>
            <a:ext cx="1368000" cy="136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lang="fr-FR" sz="2800" dirty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fr-FR" smtClean="0"/>
            </a:lvl1pPr>
          </a:lstStyle>
          <a:p>
            <a:fld id="{641C90A5-C474-45C2-8719-E69FDD0C6A5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5" name="Connecteur droit 14"/>
          <p:cNvCxnSpPr/>
          <p:nvPr userDrawn="1"/>
        </p:nvCxnSpPr>
        <p:spPr>
          <a:xfrm flipV="1">
            <a:off x="0" y="1407096"/>
            <a:ext cx="9144000" cy="56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>
            <a:off x="0" y="6309320"/>
            <a:ext cx="6804248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88" y="6183626"/>
            <a:ext cx="1260000" cy="557742"/>
          </a:xfrm>
          <a:prstGeom prst="rect">
            <a:avLst/>
          </a:prstGeom>
        </p:spPr>
      </p:pic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>
          <a:xfrm>
            <a:off x="467544" y="1516944"/>
            <a:ext cx="8496944" cy="4661002"/>
          </a:xfrm>
        </p:spPr>
        <p:txBody>
          <a:bodyPr/>
          <a:lstStyle>
            <a:lvl1pPr>
              <a:defRPr sz="2400" baseline="0">
                <a:solidFill>
                  <a:srgbClr val="63003C"/>
                </a:solidFill>
                <a:latin typeface="+mn-lt"/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2">
                    <a:lumMod val="85000"/>
                    <a:lumOff val="1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2692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1236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88" y="6183626"/>
            <a:ext cx="1260000" cy="55774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sz="2800">
                <a:solidFill>
                  <a:srgbClr val="63003C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112568" cy="365125"/>
          </a:xfrm>
        </p:spPr>
        <p:txBody>
          <a:bodyPr/>
          <a:lstStyle>
            <a:lvl1pPr>
              <a:defRPr lang="fr-FR" dirty="0">
                <a:solidFill>
                  <a:srgbClr val="63003C"/>
                </a:solidFill>
              </a:defRPr>
            </a:lvl1pPr>
          </a:lstStyle>
          <a:p>
            <a:r>
              <a:rPr lang="fr-FR" smtClean="0"/>
              <a:t>Conseil des Tutelles formation 07/11/2017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fr-FR" smtClean="0">
                <a:solidFill>
                  <a:srgbClr val="63003C"/>
                </a:solidFill>
              </a:defRPr>
            </a:lvl1pPr>
          </a:lstStyle>
          <a:p>
            <a:fld id="{641C90A5-C474-45C2-8719-E69FDD0C6A5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32849" cy="4680520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Open Sans" panose="020B0606030504020204" pitchFamily="34" charset="0"/>
              <a:buChar char="»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083" y="164713"/>
            <a:ext cx="1080000" cy="1218000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0" y="1412776"/>
            <a:ext cx="9144000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>
            <a:off x="0" y="6309320"/>
            <a:ext cx="680424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258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e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083" y="164713"/>
            <a:ext cx="1080000" cy="121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</p:spPr>
        <p:txBody>
          <a:bodyPr>
            <a:normAutofit/>
          </a:bodyPr>
          <a:lstStyle>
            <a:lvl1pPr>
              <a:defRPr sz="2800">
                <a:solidFill>
                  <a:srgbClr val="63003C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256584" cy="365125"/>
          </a:xfrm>
        </p:spPr>
        <p:txBody>
          <a:bodyPr/>
          <a:lstStyle>
            <a:lvl1pPr>
              <a:defRPr lang="fr-FR" dirty="0"/>
            </a:lvl1pPr>
          </a:lstStyle>
          <a:p>
            <a:r>
              <a:rPr lang="fr-FR" smtClean="0"/>
              <a:t>Conseil des Tutelles formation 07/11/2017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fr-FR" smtClean="0"/>
            </a:lvl1pPr>
          </a:lstStyle>
          <a:p>
            <a:fld id="{641C90A5-C474-45C2-8719-E69FDD0C6A55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467544" y="1556792"/>
            <a:ext cx="7632848" cy="4641124"/>
          </a:xfrm>
        </p:spPr>
        <p:txBody>
          <a:bodyPr/>
          <a:lstStyle>
            <a:lvl1pPr marL="504000" indent="-504000">
              <a:spcBef>
                <a:spcPts val="1400"/>
              </a:spcBef>
              <a:spcAft>
                <a:spcPts val="0"/>
              </a:spcAft>
              <a:buClr>
                <a:srgbClr val="63003C"/>
              </a:buClr>
              <a:buSzPct val="150000"/>
              <a:buFont typeface="+mj-lt"/>
              <a:buAutoNum type="arabicPeriod"/>
              <a:defRPr/>
            </a:lvl1pPr>
            <a:lvl2pPr marL="504000">
              <a:buClr>
                <a:srgbClr val="63003C"/>
              </a:buClr>
              <a:defRPr/>
            </a:lvl2pPr>
            <a:lvl3pPr marL="504000">
              <a:buClr>
                <a:srgbClr val="63003C"/>
              </a:buClr>
              <a:defRPr/>
            </a:lvl3pPr>
            <a:lvl4pPr marL="684000">
              <a:buClr>
                <a:srgbClr val="63003C"/>
              </a:buClr>
              <a:defRPr/>
            </a:lvl4pPr>
            <a:lvl5pPr marL="684000" indent="0">
              <a:buClr>
                <a:srgbClr val="63003C"/>
              </a:buCl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0" y="1412776"/>
            <a:ext cx="9144000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>
            <a:off x="0" y="6309320"/>
            <a:ext cx="69482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88" y="6183626"/>
            <a:ext cx="1260000" cy="55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85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2565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Conseil des Tutelles formation 07/11/2017</a:t>
            </a:r>
            <a:endParaRPr lang="fr-FR" dirty="0"/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2"/>
          </p:nvPr>
        </p:nvSpPr>
        <p:spPr>
          <a:xfrm>
            <a:off x="467545" y="1556792"/>
            <a:ext cx="7632848" cy="4608512"/>
          </a:xfrm>
        </p:spPr>
        <p:txBody>
          <a:bodyPr/>
          <a:lstStyle/>
          <a:p>
            <a:r>
              <a:rPr lang="fr-FR" smtClean="0"/>
              <a:t>Faire glisser l'image vers l'espace réservé ou cliquer sur l'icône pour l'ajouter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41C90A5-C474-45C2-8719-E69FDD0C6A55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14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332776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720" y="6323917"/>
            <a:ext cx="1169365" cy="396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083" y="164713"/>
            <a:ext cx="1080000" cy="1218000"/>
          </a:xfrm>
          <a:prstGeom prst="rect">
            <a:avLst/>
          </a:prstGeom>
        </p:spPr>
      </p:pic>
      <p:cxnSp>
        <p:nvCxnSpPr>
          <p:cNvPr id="16" name="Connecteur droit 15"/>
          <p:cNvCxnSpPr/>
          <p:nvPr userDrawn="1"/>
        </p:nvCxnSpPr>
        <p:spPr>
          <a:xfrm>
            <a:off x="0" y="1412776"/>
            <a:ext cx="9144000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>
            <a:off x="0" y="6309320"/>
            <a:ext cx="6948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88" y="6183626"/>
            <a:ext cx="1260000" cy="55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081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 (pru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035" y="39096"/>
            <a:ext cx="1368000" cy="136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lang="fr-FR" sz="2800" dirty="0"/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112568" cy="365125"/>
          </a:xfrm>
        </p:spPr>
        <p:txBody>
          <a:bodyPr/>
          <a:lstStyle>
            <a:lvl1pPr>
              <a:defRPr lang="fr-FR" dirty="0"/>
            </a:lvl1pPr>
          </a:lstStyle>
          <a:p>
            <a:r>
              <a:rPr lang="fr-FR" smtClean="0"/>
              <a:t>Conseil des Tutelles formation 07/11/2017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fr-FR" smtClean="0"/>
            </a:lvl1pPr>
          </a:lstStyle>
          <a:p>
            <a:fld id="{641C90A5-C474-45C2-8719-E69FDD0C6A5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32849" cy="4569371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Open Sans" panose="020B0606030504020204" pitchFamily="34" charset="0"/>
              <a:buChar char="»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 flipV="1">
            <a:off x="0" y="1407096"/>
            <a:ext cx="9144000" cy="56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>
            <a:off x="0" y="6309320"/>
            <a:ext cx="6804248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88" y="6183626"/>
            <a:ext cx="1260000" cy="55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229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ete et contenu (pru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2565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Conseil des Tutelles formation 07/11/2017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C90A5-C474-45C2-8719-E69FDD0C6A55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467544" y="1556792"/>
            <a:ext cx="7632848" cy="4536504"/>
          </a:xfrm>
        </p:spPr>
        <p:txBody>
          <a:bodyPr/>
          <a:lstStyle>
            <a:lvl1pPr marL="504000" indent="-504000"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lvl1pPr>
            <a:lvl2pPr marL="504000">
              <a:buClr>
                <a:schemeClr val="tx1"/>
              </a:buClr>
              <a:defRPr/>
            </a:lvl2pPr>
            <a:lvl3pPr marL="504000">
              <a:buClr>
                <a:schemeClr val="tx1"/>
              </a:buClr>
              <a:defRPr/>
            </a:lvl3pPr>
            <a:lvl4pPr marL="684000">
              <a:buClr>
                <a:schemeClr val="tx1"/>
              </a:buClr>
              <a:defRPr/>
            </a:lvl4pPr>
            <a:lvl5pPr marL="684000" indent="0">
              <a:buClr>
                <a:schemeClr val="tx1"/>
              </a:buCl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0" y="6309320"/>
            <a:ext cx="6948264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035" y="39096"/>
            <a:ext cx="1368000" cy="1368000"/>
          </a:xfrm>
          <a:prstGeom prst="rect">
            <a:avLst/>
          </a:prstGeom>
        </p:spPr>
      </p:pic>
      <p:cxnSp>
        <p:nvCxnSpPr>
          <p:cNvPr id="18" name="Connecteur droit 17"/>
          <p:cNvCxnSpPr/>
          <p:nvPr userDrawn="1"/>
        </p:nvCxnSpPr>
        <p:spPr>
          <a:xfrm>
            <a:off x="0" y="1407096"/>
            <a:ext cx="9144000" cy="56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88" y="6183626"/>
            <a:ext cx="1260000" cy="55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632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 contenu numé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rgbClr val="6300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21" name="Picture 13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88760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7544" y="6356350"/>
            <a:ext cx="1080120" cy="365125"/>
          </a:xfrm>
          <a:prstGeom prst="rect">
            <a:avLst/>
          </a:prstGeom>
        </p:spPr>
        <p:txBody>
          <a:bodyPr/>
          <a:lstStyle>
            <a:lvl1pPr>
              <a:defRPr lang="fr-FR" sz="1000" smtClean="0">
                <a:solidFill>
                  <a:schemeClr val="tx1"/>
                </a:solidFill>
              </a:defRPr>
            </a:lvl1pPr>
          </a:lstStyle>
          <a:p>
            <a:fld id="{641C90A5-C474-45C2-8719-E69FDD0C6A55}" type="slidenum">
              <a:rPr>
                <a:solidFill>
                  <a:srgbClr val="63003C"/>
                </a:solidFill>
              </a:rPr>
              <a:pPr/>
              <a:t>‹#›</a:t>
            </a:fld>
            <a:endParaRPr dirty="0">
              <a:solidFill>
                <a:srgbClr val="63003C"/>
              </a:solidFill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467544" y="1556792"/>
            <a:ext cx="7632848" cy="4641124"/>
          </a:xfrm>
        </p:spPr>
        <p:txBody>
          <a:bodyPr/>
          <a:lstStyle>
            <a:lvl1pPr marL="504000" indent="-504000">
              <a:spcBef>
                <a:spcPts val="1400"/>
              </a:spcBef>
              <a:spcAft>
                <a:spcPts val="0"/>
              </a:spcAft>
              <a:buClr>
                <a:srgbClr val="63003C"/>
              </a:buClr>
              <a:buSzPct val="150000"/>
              <a:buFont typeface="+mj-lt"/>
              <a:buAutoNum type="arabicPeriod"/>
              <a:defRPr/>
            </a:lvl1pPr>
            <a:lvl2pPr marL="504000">
              <a:buClr>
                <a:srgbClr val="63003C"/>
              </a:buClr>
              <a:defRPr/>
            </a:lvl2pPr>
            <a:lvl3pPr marL="504000">
              <a:buClr>
                <a:srgbClr val="63003C"/>
              </a:buClr>
              <a:defRPr/>
            </a:lvl3pPr>
            <a:lvl4pPr marL="684000">
              <a:buClr>
                <a:srgbClr val="63003C"/>
              </a:buClr>
              <a:defRPr/>
            </a:lvl4pPr>
            <a:lvl5pPr marL="684000" indent="0">
              <a:buClr>
                <a:srgbClr val="63003C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516" y="6243046"/>
            <a:ext cx="1260000" cy="557742"/>
          </a:xfrm>
          <a:prstGeom prst="rect">
            <a:avLst/>
          </a:prstGeom>
        </p:spPr>
      </p:pic>
      <p:pic>
        <p:nvPicPr>
          <p:cNvPr id="19" name="Picture 13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700808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117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(fond gri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1268760"/>
            <a:ext cx="9144000" cy="55892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4941168"/>
            <a:ext cx="5328592" cy="406896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pic>
        <p:nvPicPr>
          <p:cNvPr id="18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534" y="4403689"/>
            <a:ext cx="2088000" cy="2454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5328592" cy="2448272"/>
          </a:xfrm>
        </p:spPr>
        <p:txBody>
          <a:bodyPr>
            <a:normAutofit/>
          </a:bodyPr>
          <a:lstStyle>
            <a:lvl1pPr>
              <a:defRPr sz="4400" b="0">
                <a:solidFill>
                  <a:schemeClr val="accent3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684213" y="1700213"/>
            <a:ext cx="4608512" cy="360635"/>
          </a:xfrm>
          <a:solidFill>
            <a:srgbClr val="630045"/>
          </a:solidFill>
        </p:spPr>
        <p:txBody>
          <a:bodyPr wrap="square">
            <a:noAutofit/>
          </a:bodyPr>
          <a:lstStyle>
            <a:lvl1pPr>
              <a:defRPr sz="2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378" y="246416"/>
            <a:ext cx="1745006" cy="59029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504" y="44744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310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(fond pru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5086"/>
            <a:ext cx="9144000" cy="5740298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4941168"/>
            <a:ext cx="5328592" cy="406896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458" y="260648"/>
            <a:ext cx="1745006" cy="590296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5328592" cy="2448272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684213" y="1700213"/>
            <a:ext cx="4608512" cy="360635"/>
          </a:xfr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>
            <a:lvl1pPr>
              <a:defRPr sz="2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48009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(fond pru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5086"/>
            <a:ext cx="9144000" cy="5740298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4941168"/>
            <a:ext cx="5328592" cy="406896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378" y="246416"/>
            <a:ext cx="1745006" cy="590296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5328592" cy="2448272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684213" y="1700213"/>
            <a:ext cx="4608512" cy="360635"/>
          </a:xfr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>
            <a:lvl1pPr>
              <a:defRPr sz="2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504" y="44744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851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268760"/>
            <a:ext cx="6876256" cy="403244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67544" y="2204864"/>
            <a:ext cx="4680520" cy="2664296"/>
          </a:xfrm>
        </p:spPr>
        <p:txBody>
          <a:bodyPr>
            <a:noAutofit/>
          </a:bodyPr>
          <a:lstStyle>
            <a:lvl1pPr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48264" y="3328799"/>
            <a:ext cx="1800000" cy="21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628205"/>
            <a:ext cx="4680520" cy="360635"/>
          </a:xfrm>
          <a:solidFill>
            <a:srgbClr val="630045"/>
          </a:solidFill>
        </p:spPr>
        <p:txBody>
          <a:bodyPr wrap="square">
            <a:noAutofit/>
          </a:bodyPr>
          <a:lstStyle>
            <a:lvl1pPr>
              <a:defRPr sz="2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Cliquez pour modifier le texte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877272"/>
            <a:ext cx="1745006" cy="59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48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(fond pru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1" y="1268760"/>
            <a:ext cx="6696744" cy="4203992"/>
          </a:xfrm>
          <a:prstGeom prst="rect">
            <a:avLst/>
          </a:prstGeom>
          <a:ln>
            <a:solidFill>
              <a:srgbClr val="63003C"/>
            </a:solidFill>
          </a:ln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877272"/>
            <a:ext cx="1745006" cy="590296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title" hasCustomPrompt="1"/>
          </p:nvPr>
        </p:nvSpPr>
        <p:spPr>
          <a:xfrm>
            <a:off x="395536" y="2205459"/>
            <a:ext cx="4752528" cy="2448272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396180" y="1556792"/>
            <a:ext cx="4751883" cy="360635"/>
          </a:xfrm>
          <a:solidFill>
            <a:schemeClr val="bg2">
              <a:lumMod val="75000"/>
            </a:schemeClr>
          </a:solidFill>
        </p:spPr>
        <p:txBody>
          <a:bodyPr wrap="square">
            <a:noAutofit/>
          </a:bodyPr>
          <a:lstStyle>
            <a:lvl1pPr>
              <a:defRPr sz="2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Cliquez pour modifier le texte</a:t>
            </a:r>
          </a:p>
        </p:txBody>
      </p:sp>
    </p:spTree>
    <p:extLst>
      <p:ext uri="{BB962C8B-B14F-4D97-AF65-F5344CB8AC3E}">
        <p14:creationId xmlns:p14="http://schemas.microsoft.com/office/powerpoint/2010/main" val="3722337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rgbClr val="6300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1412776"/>
            <a:ext cx="9144000" cy="478514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rgbClr val="80143C"/>
                </a:solidFill>
              </a:defRPr>
            </a:lvl1pPr>
          </a:lstStyle>
          <a:p>
            <a:pPr>
              <a:defRPr/>
            </a:pPr>
            <a:fld id="{B9922D4F-81DF-E24F-A8C5-909B31502124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88760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720" y="6323917"/>
            <a:ext cx="1169365" cy="396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276" y="6259084"/>
            <a:ext cx="1319272" cy="446280"/>
          </a:xfrm>
          <a:prstGeom prst="rect">
            <a:avLst/>
          </a:prstGeom>
        </p:spPr>
      </p:pic>
      <p:cxnSp>
        <p:nvCxnSpPr>
          <p:cNvPr id="16" name="Connecteur droit 15"/>
          <p:cNvCxnSpPr/>
          <p:nvPr userDrawn="1"/>
        </p:nvCxnSpPr>
        <p:spPr>
          <a:xfrm>
            <a:off x="0" y="6309320"/>
            <a:ext cx="6948264" cy="0"/>
          </a:xfrm>
          <a:prstGeom prst="line">
            <a:avLst/>
          </a:prstGeom>
          <a:ln w="190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691680" y="6356350"/>
            <a:ext cx="5112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Conseil des Tutelles formation 07/11/2017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5353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(fond gri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-629" y="1412776"/>
            <a:ext cx="9144629" cy="478514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488832" cy="56207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rgbClr val="80143C"/>
                </a:solidFill>
              </a:defRPr>
            </a:lvl1pPr>
          </a:lstStyle>
          <a:p>
            <a:pPr>
              <a:defRPr/>
            </a:pPr>
            <a:fld id="{B9922D4F-81DF-E24F-A8C5-909B31502124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273360"/>
            <a:ext cx="1170637" cy="396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88640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691680" y="6356350"/>
            <a:ext cx="5112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Conseil des Tutelles formation 07/11/2017</a:t>
            </a:r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0" y="6309320"/>
            <a:ext cx="6804248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316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488" y="6183626"/>
            <a:ext cx="1260000" cy="55774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sz="2800">
                <a:solidFill>
                  <a:srgbClr val="63003C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112568" cy="365125"/>
          </a:xfrm>
        </p:spPr>
        <p:txBody>
          <a:bodyPr/>
          <a:lstStyle>
            <a:lvl1pPr>
              <a:defRPr lang="fr-FR" dirty="0">
                <a:solidFill>
                  <a:srgbClr val="63003C"/>
                </a:solidFill>
              </a:defRPr>
            </a:lvl1pPr>
          </a:lstStyle>
          <a:p>
            <a:r>
              <a:rPr lang="fr-FR" smtClean="0"/>
              <a:t>Conseil des Tutelles formation 07/11/2017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fr-FR" smtClean="0">
                <a:solidFill>
                  <a:srgbClr val="63003C"/>
                </a:solidFill>
              </a:defRPr>
            </a:lvl1pPr>
          </a:lstStyle>
          <a:p>
            <a:fld id="{641C90A5-C474-45C2-8719-E69FDD0C6A55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083" y="164713"/>
            <a:ext cx="1080000" cy="1218000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0" y="1412776"/>
            <a:ext cx="9144000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>
            <a:off x="0" y="6309320"/>
            <a:ext cx="680424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530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8219256" cy="4680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691680" y="6356350"/>
            <a:ext cx="5112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Conseil des Tutelles formation 07/11/2017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67544" y="6356350"/>
            <a:ext cx="1080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fld id="{641C90A5-C474-45C2-8719-E69FDD0C6A5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80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8" r:id="rId2"/>
    <p:sldLayoutId id="2147483649" r:id="rId3"/>
    <p:sldLayoutId id="2147483659" r:id="rId4"/>
    <p:sldLayoutId id="2147483657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50" r:id="rId12"/>
    <p:sldLayoutId id="2147483653" r:id="rId13"/>
    <p:sldLayoutId id="2147483651" r:id="rId14"/>
    <p:sldLayoutId id="2147483655" r:id="rId15"/>
    <p:sldLayoutId id="2147483656" r:id="rId16"/>
    <p:sldLayoutId id="2147483666" r:id="rId17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chemeClr val="tx2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Open Sans" panose="020B0606030504020204" pitchFamily="34" charset="0"/>
        <a:buChar char="»"/>
        <a:defRPr sz="2400" kern="1200">
          <a:solidFill>
            <a:schemeClr val="tx2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anose="020F0502020204030204" pitchFamily="34" charset="0"/>
        <a:buChar char="−"/>
        <a:defRPr sz="2000" kern="1200">
          <a:solidFill>
            <a:schemeClr val="tx2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2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2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475656" y="4941168"/>
            <a:ext cx="5400600" cy="406896"/>
          </a:xfrm>
        </p:spPr>
        <p:txBody>
          <a:bodyPr/>
          <a:lstStyle/>
          <a:p>
            <a:pPr algn="ctr"/>
            <a:r>
              <a:rPr lang="fr-FR" dirty="0" smtClean="0"/>
              <a:t>2020-2025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2636912"/>
            <a:ext cx="7632848" cy="216024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Mention de Master </a:t>
            </a:r>
            <a:br>
              <a:rPr lang="fr-FR" dirty="0" smtClean="0"/>
            </a:br>
            <a:r>
              <a:rPr lang="fr-FR" dirty="0" smtClean="0"/>
              <a:t>Science Politique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684213" y="1700213"/>
            <a:ext cx="4608512" cy="648667"/>
          </a:xfrm>
        </p:spPr>
        <p:txBody>
          <a:bodyPr/>
          <a:lstStyle/>
          <a:p>
            <a:r>
              <a:rPr lang="fr-FR" dirty="0" err="1" smtClean="0"/>
              <a:t>Graduate</a:t>
            </a:r>
            <a:r>
              <a:rPr lang="fr-FR" dirty="0" smtClean="0"/>
              <a:t> </a:t>
            </a:r>
            <a:r>
              <a:rPr lang="fr-FR" dirty="0" err="1" smtClean="0"/>
              <a:t>School</a:t>
            </a:r>
            <a:r>
              <a:rPr lang="fr-FR" dirty="0" smtClean="0"/>
              <a:t> Sociologie-Science Politique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9288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 smtClean="0"/>
              <a:t>Les 8 parcours de la mention</a:t>
            </a:r>
            <a:endParaRPr lang="fr-FR" sz="4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C90A5-C474-45C2-8719-E69FDD0C6A5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8496944" cy="4693162"/>
          </a:xfrm>
        </p:spPr>
        <p:txBody>
          <a:bodyPr>
            <a:noAutofit/>
          </a:bodyPr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Politiques de Prévention et de Sécurité (UVSQ-IEP SGL)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Métiers du Politique et de l’Action Publique Territoriale </a:t>
            </a:r>
            <a:r>
              <a:rPr lang="fr-FR" dirty="0">
                <a:sym typeface="Wingdings" panose="05000000000000000000" pitchFamily="2" charset="2"/>
              </a:rPr>
              <a:t>(UVSQ-IEP SGL)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Gouvernance, transition, écologie et société (Agro Paris Tech)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Politiques de coopération internationale (IEP SGL)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Diplomatie et négociations internationales (Sceaux)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Gouvernance de projets de développement durable au Sud (Sceaux)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Politiques de communication : influence et affaires publiques (UVSQ-IEP SGL), en </a:t>
            </a:r>
            <a:r>
              <a:rPr lang="fr-FR" dirty="0" smtClean="0">
                <a:sym typeface="Wingdings" panose="05000000000000000000" pitchFamily="2" charset="2"/>
              </a:rPr>
              <a:t>apprentissage</a:t>
            </a:r>
            <a:endParaRPr lang="fr-FR" dirty="0" smtClean="0">
              <a:sym typeface="Wingdings" panose="05000000000000000000" pitchFamily="2" charset="2"/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Politiques de communication : développement des organisations </a:t>
            </a:r>
            <a:r>
              <a:rPr lang="fr-FR" dirty="0">
                <a:sym typeface="Wingdings" panose="05000000000000000000" pitchFamily="2" charset="2"/>
              </a:rPr>
              <a:t>(</a:t>
            </a:r>
            <a:r>
              <a:rPr lang="fr-FR" dirty="0" smtClean="0">
                <a:sym typeface="Wingdings" panose="05000000000000000000" pitchFamily="2" charset="2"/>
              </a:rPr>
              <a:t>UVSQ)</a:t>
            </a:r>
            <a:r>
              <a:rPr lang="fr-FR" dirty="0">
                <a:sym typeface="Wingdings" panose="05000000000000000000" pitchFamily="2" charset="2"/>
              </a:rPr>
              <a:t>, en </a:t>
            </a:r>
            <a:r>
              <a:rPr lang="fr-FR" dirty="0" smtClean="0">
                <a:sym typeface="Wingdings" panose="05000000000000000000" pitchFamily="2" charset="2"/>
              </a:rPr>
              <a:t>apprentissage</a:t>
            </a:r>
            <a:endParaRPr lang="fr-FR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 smtClean="0">
              <a:sym typeface="Wingdings" panose="05000000000000000000" pitchFamily="2" charset="2"/>
            </a:endParaRPr>
          </a:p>
          <a:p>
            <a:pPr lvl="1" indent="0">
              <a:buNone/>
            </a:pPr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877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 smtClean="0"/>
              <a:t>Le Master 1 Science Politique</a:t>
            </a:r>
            <a:endParaRPr lang="fr-FR" sz="4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C90A5-C474-45C2-8719-E69FDD0C6A5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0" y="1484784"/>
            <a:ext cx="9144000" cy="5040560"/>
          </a:xfrm>
        </p:spPr>
        <p:txBody>
          <a:bodyPr>
            <a:noAutofit/>
          </a:bodyPr>
          <a:lstStyle/>
          <a:p>
            <a:pPr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U</a:t>
            </a:r>
            <a:r>
              <a:rPr lang="fr-FR" dirty="0" smtClean="0">
                <a:sym typeface="Wingdings" panose="05000000000000000000" pitchFamily="2" charset="2"/>
              </a:rPr>
              <a:t>n premier semestre transversal en tronc commun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couvrant les principaux domaines de la discipline (6 CM et 2 TD)</a:t>
            </a:r>
          </a:p>
          <a:p>
            <a:pPr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C</a:t>
            </a:r>
            <a:r>
              <a:rPr lang="fr-FR" dirty="0" smtClean="0">
                <a:sym typeface="Wingdings" panose="05000000000000000000" pitchFamily="2" charset="2"/>
              </a:rPr>
              <a:t>hoix entre 3 parcours au semestre 2 </a:t>
            </a:r>
            <a:r>
              <a:rPr lang="fr-FR" dirty="0">
                <a:sym typeface="Wingdings" panose="05000000000000000000" pitchFamily="2" charset="2"/>
              </a:rPr>
              <a:t>avec </a:t>
            </a:r>
            <a:r>
              <a:rPr lang="fr-FR" dirty="0" smtClean="0">
                <a:sym typeface="Wingdings" panose="05000000000000000000" pitchFamily="2" charset="2"/>
              </a:rPr>
              <a:t>tronc commun (anglais et analyse des données), stage </a:t>
            </a:r>
            <a:r>
              <a:rPr lang="fr-FR" dirty="0">
                <a:sym typeface="Wingdings" panose="05000000000000000000" pitchFamily="2" charset="2"/>
              </a:rPr>
              <a:t>ou </a:t>
            </a:r>
            <a:r>
              <a:rPr lang="fr-FR" dirty="0" smtClean="0">
                <a:sym typeface="Wingdings" panose="05000000000000000000" pitchFamily="2" charset="2"/>
              </a:rPr>
              <a:t>mémoire, </a:t>
            </a:r>
            <a:r>
              <a:rPr lang="fr-FR" dirty="0">
                <a:sym typeface="Wingdings" panose="05000000000000000000" pitchFamily="2" charset="2"/>
              </a:rPr>
              <a:t>et 3 séminaires </a:t>
            </a:r>
            <a:r>
              <a:rPr lang="fr-FR" dirty="0" smtClean="0">
                <a:sym typeface="Wingdings" panose="05000000000000000000" pitchFamily="2" charset="2"/>
              </a:rPr>
              <a:t>spécialisés (+ 1 dans un autre parcours)</a:t>
            </a:r>
          </a:p>
          <a:p>
            <a:pPr indent="-342900">
              <a:spcBef>
                <a:spcPts val="0"/>
              </a:spcBef>
              <a:buFont typeface="Wingdings" charset="2"/>
              <a:buChar char="ü"/>
            </a:pPr>
            <a:r>
              <a:rPr lang="fr-FR" u="sng" dirty="0" smtClean="0">
                <a:sym typeface="Wingdings" panose="05000000000000000000" pitchFamily="2" charset="2"/>
              </a:rPr>
              <a:t>Politiques de prévention et de sécurité </a:t>
            </a:r>
            <a:r>
              <a:rPr lang="fr-FR" dirty="0" smtClean="0">
                <a:sym typeface="Wingdings" panose="05000000000000000000" pitchFamily="2" charset="2"/>
              </a:rPr>
              <a:t>: ville, prévention et sécurité, sociologie du droit et de la justice pénale, délinquance et insécurité</a:t>
            </a:r>
          </a:p>
          <a:p>
            <a:pPr indent="-342900">
              <a:spcBef>
                <a:spcPts val="0"/>
              </a:spcBef>
              <a:buFont typeface="Wingdings" charset="2"/>
              <a:buChar char="ü"/>
            </a:pPr>
            <a:r>
              <a:rPr lang="fr-FR" u="sng" dirty="0" smtClean="0">
                <a:sym typeface="Wingdings" panose="05000000000000000000" pitchFamily="2" charset="2"/>
              </a:rPr>
              <a:t>Métiers du politique et de l’action publique territoriale</a:t>
            </a:r>
            <a:r>
              <a:rPr lang="fr-FR" dirty="0" smtClean="0">
                <a:sym typeface="Wingdings" panose="05000000000000000000" pitchFamily="2" charset="2"/>
              </a:rPr>
              <a:t> : action publique locale, sociologie du métier politique, pratiques des métiers administratifs et politiques locaux </a:t>
            </a:r>
          </a:p>
          <a:p>
            <a:pPr indent="-342900">
              <a:spcBef>
                <a:spcPts val="0"/>
              </a:spcBef>
              <a:buFont typeface="Wingdings" charset="2"/>
              <a:buChar char="ü"/>
            </a:pPr>
            <a:r>
              <a:rPr lang="fr-FR" u="sng" dirty="0" smtClean="0">
                <a:sym typeface="Wingdings" panose="05000000000000000000" pitchFamily="2" charset="2"/>
              </a:rPr>
              <a:t>Diplomatie et coopération internationale</a:t>
            </a:r>
            <a:r>
              <a:rPr lang="fr-FR" u="sng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: sociologie de la mondialisation, sécurité internationale, politiques de coopération et de développement</a:t>
            </a:r>
            <a:endParaRPr lang="fr-FR" sz="1800" dirty="0" smtClean="0">
              <a:sym typeface="Wingdings" panose="05000000000000000000" pitchFamily="2" charset="2"/>
            </a:endParaRPr>
          </a:p>
          <a:p>
            <a:pPr lvl="1" indent="0">
              <a:buNone/>
            </a:pPr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016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 smtClean="0"/>
              <a:t>Les autres  Master 1</a:t>
            </a:r>
            <a:endParaRPr lang="fr-FR" sz="4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C90A5-C474-45C2-8719-E69FDD0C6A5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8496944" cy="4693162"/>
          </a:xfrm>
        </p:spPr>
        <p:txBody>
          <a:bodyPr>
            <a:noAutofit/>
          </a:bodyPr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3200" dirty="0" smtClean="0">
                <a:sym typeface="Wingdings" panose="05000000000000000000" pitchFamily="2" charset="2"/>
              </a:rPr>
              <a:t>La 4</a:t>
            </a:r>
            <a:r>
              <a:rPr lang="fr-FR" sz="3200" baseline="30000" dirty="0" smtClean="0">
                <a:sym typeface="Wingdings" panose="05000000000000000000" pitchFamily="2" charset="2"/>
              </a:rPr>
              <a:t>ème</a:t>
            </a:r>
            <a:r>
              <a:rPr lang="fr-FR" sz="3200" dirty="0" smtClean="0">
                <a:sym typeface="Wingdings" panose="05000000000000000000" pitchFamily="2" charset="2"/>
              </a:rPr>
              <a:t> année du dipl</a:t>
            </a:r>
            <a:r>
              <a:rPr lang="fr-FR" sz="3200" dirty="0" smtClean="0">
                <a:sym typeface="Wingdings" panose="05000000000000000000" pitchFamily="2" charset="2"/>
              </a:rPr>
              <a:t>ôme de Sciences Po Saint-Germain-en-Laye</a:t>
            </a:r>
            <a:endParaRPr lang="fr-FR" sz="3200" dirty="0" smtClean="0">
              <a:sym typeface="Wingdings" panose="05000000000000000000" pitchFamily="2" charset="2"/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3200" dirty="0" smtClean="0">
                <a:sym typeface="Wingdings" panose="05000000000000000000" pitchFamily="2" charset="2"/>
              </a:rPr>
              <a:t>Deux </a:t>
            </a:r>
            <a:r>
              <a:rPr lang="fr-FR" sz="3200" dirty="0" smtClean="0">
                <a:sym typeface="Wingdings" panose="05000000000000000000" pitchFamily="2" charset="2"/>
              </a:rPr>
              <a:t>M1 en </a:t>
            </a:r>
            <a:r>
              <a:rPr lang="fr-FR" sz="3200" dirty="0" smtClean="0">
                <a:sym typeface="Wingdings" panose="05000000000000000000" pitchFamily="2" charset="2"/>
              </a:rPr>
              <a:t>en apprentissage </a:t>
            </a:r>
            <a:r>
              <a:rPr lang="fr-FR" sz="3200" dirty="0" smtClean="0">
                <a:sym typeface="Wingdings" panose="05000000000000000000" pitchFamily="2" charset="2"/>
              </a:rPr>
              <a:t>correspondant </a:t>
            </a:r>
            <a:r>
              <a:rPr lang="fr-FR" sz="3200" dirty="0" smtClean="0">
                <a:sym typeface="Wingdings" panose="05000000000000000000" pitchFamily="2" charset="2"/>
              </a:rPr>
              <a:t>aux deux </a:t>
            </a:r>
            <a:r>
              <a:rPr lang="fr-FR" sz="3200" dirty="0" smtClean="0">
                <a:sym typeface="Wingdings" panose="05000000000000000000" pitchFamily="2" charset="2"/>
              </a:rPr>
              <a:t>parcours de politiques de communication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3200" dirty="0" smtClean="0">
                <a:sym typeface="Wingdings" panose="05000000000000000000" pitchFamily="2" charset="2"/>
              </a:rPr>
              <a:t>M1 Droit public international pour Diplomatie et négociations internationales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3200" dirty="0" smtClean="0">
                <a:sym typeface="Wingdings" panose="05000000000000000000" pitchFamily="2" charset="2"/>
              </a:rPr>
              <a:t>M1 sciences sociales pour Projets de développement durable au Sud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3200" dirty="0" smtClean="0">
                <a:sym typeface="Wingdings" panose="05000000000000000000" pitchFamily="2" charset="2"/>
              </a:rPr>
              <a:t>M1 Gestion des Territoires et développement local (Agro)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 smtClean="0">
              <a:sym typeface="Wingdings" panose="05000000000000000000" pitchFamily="2" charset="2"/>
            </a:endParaRPr>
          </a:p>
          <a:p>
            <a:pPr lvl="1" indent="0">
              <a:buNone/>
            </a:pPr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580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PSaclay-2015-02-10">
  <a:themeElements>
    <a:clrScheme name="UPSaclay">
      <a:dk1>
        <a:srgbClr val="63003C"/>
      </a:dk1>
      <a:lt1>
        <a:srgbClr val="FFFFFF"/>
      </a:lt1>
      <a:dk2>
        <a:srgbClr val="000000"/>
      </a:dk2>
      <a:lt2>
        <a:srgbClr val="BDC4BC"/>
      </a:lt2>
      <a:accent1>
        <a:srgbClr val="DA5200"/>
      </a:accent1>
      <a:accent2>
        <a:srgbClr val="006996"/>
      </a:accent2>
      <a:accent3>
        <a:srgbClr val="FFFFFF"/>
      </a:accent3>
      <a:accent4>
        <a:srgbClr val="86B700"/>
      </a:accent4>
      <a:accent5>
        <a:srgbClr val="464595"/>
      </a:accent5>
      <a:accent6>
        <a:srgbClr val="80143C"/>
      </a:accent6>
      <a:hlink>
        <a:srgbClr val="63003C"/>
      </a:hlink>
      <a:folHlink>
        <a:srgbClr val="B8ACD7"/>
      </a:folHlink>
    </a:clrScheme>
    <a:fontScheme name="Université Paris-Saclay">
      <a:majorFont>
        <a:latin typeface="Open Sans"/>
        <a:ea typeface=""/>
        <a:cs typeface="Arial Unicode MS"/>
      </a:majorFont>
      <a:minorFont>
        <a:latin typeface="Open Sans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65647</TotalTime>
  <Words>306</Words>
  <Application>Microsoft Macintosh PowerPoint</Application>
  <PresentationFormat>Présentation à l'écran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UPSaclay-2015-02-10</vt:lpstr>
      <vt:lpstr>Mention de Master  Science Politique</vt:lpstr>
      <vt:lpstr>Les 8 parcours de la mention</vt:lpstr>
      <vt:lpstr>Le Master 1 Science Politique</vt:lpstr>
      <vt:lpstr>Les autres  Master 1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DACOSTA Anna</dc:creator>
  <cp:lastModifiedBy>Patrick Hassenteufel</cp:lastModifiedBy>
  <cp:revision>1161</cp:revision>
  <cp:lastPrinted>2019-04-09T16:38:09Z</cp:lastPrinted>
  <dcterms:created xsi:type="dcterms:W3CDTF">2014-07-29T13:50:16Z</dcterms:created>
  <dcterms:modified xsi:type="dcterms:W3CDTF">2020-09-22T17:30:31Z</dcterms:modified>
</cp:coreProperties>
</file>