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64" r:id="rId3"/>
    <p:sldId id="265" r:id="rId4"/>
    <p:sldId id="295" r:id="rId5"/>
    <p:sldId id="296" r:id="rId6"/>
    <p:sldId id="297" r:id="rId7"/>
    <p:sldId id="298" r:id="rId8"/>
    <p:sldId id="299" r:id="rId9"/>
    <p:sldId id="300" r:id="rId10"/>
    <p:sldId id="302" r:id="rId11"/>
    <p:sldId id="301" r:id="rId12"/>
    <p:sldId id="303" r:id="rId13"/>
    <p:sldId id="304" r:id="rId14"/>
    <p:sldId id="305" r:id="rId15"/>
    <p:sldId id="306" r:id="rId16"/>
    <p:sldId id="266" r:id="rId17"/>
    <p:sldId id="267" r:id="rId18"/>
    <p:sldId id="270" r:id="rId19"/>
    <p:sldId id="280" r:id="rId20"/>
    <p:sldId id="281" r:id="rId21"/>
    <p:sldId id="282" r:id="rId22"/>
    <p:sldId id="283" r:id="rId23"/>
    <p:sldId id="278" r:id="rId24"/>
    <p:sldId id="284" r:id="rId25"/>
    <p:sldId id="286" r:id="rId26"/>
    <p:sldId id="287" r:id="rId27"/>
    <p:sldId id="288" r:id="rId28"/>
    <p:sldId id="268" r:id="rId29"/>
    <p:sldId id="289" r:id="rId30"/>
    <p:sldId id="291" r:id="rId31"/>
    <p:sldId id="293" r:id="rId32"/>
    <p:sldId id="294" r:id="rId33"/>
    <p:sldId id="269" r:id="rId34"/>
    <p:sldId id="292" r:id="rId35"/>
    <p:sldId id="272" r:id="rId36"/>
  </p:sldIdLst>
  <p:sldSz cx="9144000" cy="6858000" type="screen4x3"/>
  <p:notesSz cx="6881813" cy="10002838"/>
  <p:custDataLst>
    <p:tags r:id="rId3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08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orient="horz" pos="877">
          <p15:clr>
            <a:srgbClr val="A4A3A4"/>
          </p15:clr>
        </p15:guide>
        <p15:guide id="5" orient="horz" pos="1192">
          <p15:clr>
            <a:srgbClr val="A4A3A4"/>
          </p15:clr>
        </p15:guide>
        <p15:guide id="6" orient="horz" pos="2282">
          <p15:clr>
            <a:srgbClr val="A4A3A4"/>
          </p15:clr>
        </p15:guide>
        <p15:guide id="7" orient="horz" pos="2406">
          <p15:clr>
            <a:srgbClr val="A4A3A4"/>
          </p15:clr>
        </p15:guide>
        <p15:guide id="8" orient="horz" pos="3488">
          <p15:clr>
            <a:srgbClr val="A4A3A4"/>
          </p15:clr>
        </p15:guide>
        <p15:guide id="9" pos="2880">
          <p15:clr>
            <a:srgbClr val="A4A3A4"/>
          </p15:clr>
        </p15:guide>
        <p15:guide id="10" pos="684">
          <p15:clr>
            <a:srgbClr val="A4A3A4"/>
          </p15:clr>
        </p15:guide>
        <p15:guide id="11" pos="5621">
          <p15:clr>
            <a:srgbClr val="A4A3A4"/>
          </p15:clr>
        </p15:guide>
        <p15:guide id="12" pos="338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68" autoAdjust="0"/>
    <p:restoredTop sz="94638" autoAdjust="0"/>
  </p:normalViewPr>
  <p:slideViewPr>
    <p:cSldViewPr>
      <p:cViewPr varScale="1">
        <p:scale>
          <a:sx n="114" d="100"/>
          <a:sy n="114" d="100"/>
        </p:scale>
        <p:origin x="1626" y="96"/>
      </p:cViewPr>
      <p:guideLst>
        <p:guide orient="horz" pos="2160"/>
        <p:guide orient="horz" pos="608"/>
        <p:guide orient="horz" pos="1344"/>
        <p:guide orient="horz" pos="877"/>
        <p:guide orient="horz" pos="1192"/>
        <p:guide orient="horz" pos="2282"/>
        <p:guide orient="horz" pos="2406"/>
        <p:guide orient="horz" pos="3488"/>
        <p:guide pos="2880"/>
        <p:guide pos="684"/>
        <p:guide pos="5621"/>
        <p:guide pos="33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0" d="100"/>
          <a:sy n="130" d="100"/>
        </p:scale>
        <p:origin x="-3864" y="-104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7728A50E-F4D8-D043-ABE5-CDB530FB963D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783B4ECF-B496-3C4F-91CD-888DC6658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0063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50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50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50888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751348"/>
            <a:ext cx="5505450" cy="4501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0960"/>
            <a:ext cx="2982119" cy="50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9500960"/>
            <a:ext cx="2982119" cy="50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20E9CE3-A775-4583-8C96-A903C07D762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5554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E9CE3-A775-4583-8C96-A903C07D762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/>
          <p:cNvGrpSpPr/>
          <p:nvPr userDrawn="1"/>
        </p:nvGrpSpPr>
        <p:grpSpPr>
          <a:xfrm>
            <a:off x="0" y="0"/>
            <a:ext cx="9146231" cy="6858000"/>
            <a:chOff x="0" y="0"/>
            <a:chExt cx="9146231" cy="6858000"/>
          </a:xfrm>
        </p:grpSpPr>
        <p:grpSp>
          <p:nvGrpSpPr>
            <p:cNvPr id="3085" name="Group 13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3081" name="Rectangle 9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12" name="Image 11" descr="logo_couv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482800" y="0"/>
              <a:ext cx="3663431" cy="13932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1114425" y="1392238"/>
            <a:ext cx="7808913" cy="2451100"/>
          </a:xfrm>
        </p:spPr>
        <p:txBody>
          <a:bodyPr anchor="b"/>
          <a:lstStyle>
            <a:lvl1pPr>
              <a:lnSpc>
                <a:spcPct val="8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1114425" y="3898900"/>
            <a:ext cx="7808913" cy="2698750"/>
          </a:xfrm>
        </p:spPr>
        <p:txBody>
          <a:bodyPr/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9" name="Espace réservé de la date 8"/>
          <p:cNvSpPr>
            <a:spLocks noGrp="1"/>
          </p:cNvSpPr>
          <p:nvPr userDrawn="1">
            <p:ph type="dt" sz="half" idx="10"/>
          </p:nvPr>
        </p:nvSpPr>
        <p:spPr>
          <a:xfrm>
            <a:off x="1331913" y="6526212"/>
            <a:ext cx="1008062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045FED6-E4F4-D344-8D54-931F86D92C43}" type="datetime1">
              <a:rPr lang="fr-FR" smtClean="0"/>
              <a:t>14/01/2021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 userDrawn="1">
            <p:ph type="sldNum" sz="quarter" idx="11"/>
          </p:nvPr>
        </p:nvSpPr>
        <p:spPr>
          <a:xfrm>
            <a:off x="1085850" y="6524625"/>
            <a:ext cx="246063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 userDrawn="1">
            <p:ph type="ftr" sz="quarter" idx="12"/>
          </p:nvPr>
        </p:nvSpPr>
        <p:spPr>
          <a:xfrm>
            <a:off x="2395538" y="6524625"/>
            <a:ext cx="6527800" cy="33496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pic>
        <p:nvPicPr>
          <p:cNvPr id="14" name="Image 13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-1015"/>
            <a:ext cx="2235448" cy="13538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43608" y="1117656"/>
            <a:ext cx="7837488" cy="1015200"/>
          </a:xfrm>
        </p:spPr>
        <p:txBody>
          <a:bodyPr anchor="b" anchorCtr="0"/>
          <a:lstStyle>
            <a:lvl1pPr>
              <a:defRPr sz="31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 userDrawn="1">
            <p:ph idx="1"/>
          </p:nvPr>
        </p:nvSpPr>
        <p:spPr>
          <a:xfrm>
            <a:off x="1043608" y="2984400"/>
            <a:ext cx="7837488" cy="3322800"/>
          </a:xfrm>
        </p:spPr>
        <p:txBody>
          <a:bodyPr/>
          <a:lstStyle>
            <a:lvl1pPr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1pPr>
            <a:lvl2pPr>
              <a:spcBef>
                <a:spcPts val="0"/>
              </a:spcBef>
              <a:spcAft>
                <a:spcPts val="792"/>
              </a:spcAft>
              <a:buNone/>
              <a:defRPr sz="2200">
                <a:solidFill>
                  <a:srgbClr val="0092BB"/>
                </a:solidFill>
              </a:defRPr>
            </a:lvl2pPr>
            <a:lvl3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tabLst/>
              <a:defRPr sz="2200" baseline="0">
                <a:solidFill>
                  <a:srgbClr val="0092BB"/>
                </a:solidFill>
              </a:defRPr>
            </a:lvl3pPr>
            <a:lvl4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4pPr>
            <a:lvl5pPr marL="0" indent="0">
              <a:spcBef>
                <a:spcPts val="0"/>
              </a:spcBef>
              <a:spcAft>
                <a:spcPts val="792"/>
              </a:spcAft>
              <a:buFont typeface="Arial" pitchFamily="34" charset="0"/>
              <a:buNone/>
              <a:defRPr sz="2200">
                <a:solidFill>
                  <a:srgbClr val="0092BB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2"/>
            <a:r>
              <a:rPr lang="fr-FR" dirty="0"/>
              <a:t>Chapitre 1</a:t>
            </a:r>
          </a:p>
          <a:p>
            <a:pPr lvl="2"/>
            <a:r>
              <a:rPr lang="fr-FR" dirty="0"/>
              <a:t>Chapitre 2</a:t>
            </a:r>
          </a:p>
          <a:p>
            <a:pPr lvl="2"/>
            <a:r>
              <a:rPr lang="fr-FR" dirty="0"/>
              <a:t>Chapitre 3</a:t>
            </a:r>
          </a:p>
          <a:p>
            <a:pPr lvl="2"/>
            <a:r>
              <a:rPr lang="fr-FR" dirty="0"/>
              <a:t>Chapitre 4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352EBD7-4693-6A4D-A32B-79BE9312A261}" type="datetime1">
              <a:rPr lang="fr-FR" smtClean="0"/>
              <a:t>14/01/2021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4" name="ZoneTexte 3"/>
          <p:cNvSpPr txBox="1"/>
          <p:nvPr userDrawn="1"/>
        </p:nvSpPr>
        <p:spPr>
          <a:xfrm>
            <a:off x="8853117" y="27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 userDrawn="1"/>
        </p:nvGrpSpPr>
        <p:grpSpPr>
          <a:xfrm>
            <a:off x="0" y="0"/>
            <a:ext cx="9147772" cy="6858000"/>
            <a:chOff x="0" y="0"/>
            <a:chExt cx="9147772" cy="6858000"/>
          </a:xfrm>
        </p:grpSpPr>
        <p:grpSp>
          <p:nvGrpSpPr>
            <p:cNvPr id="16" name="Group 14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18" name="Rectangle 3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9" name="Rectangle 6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20" name="Image 19" descr="logo_sommaire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545600" y="10800"/>
              <a:ext cx="1602172" cy="9540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1087200" y="1915200"/>
            <a:ext cx="7840800" cy="856800"/>
          </a:xfrm>
        </p:spPr>
        <p:txBody>
          <a:bodyPr anchor="b"/>
          <a:lstStyle>
            <a:lvl1pPr>
              <a:lnSpc>
                <a:spcPct val="85000"/>
              </a:lnSpc>
              <a:defRPr sz="31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1087200" y="2822400"/>
            <a:ext cx="7840800" cy="3488400"/>
          </a:xfrm>
        </p:spPr>
        <p:txBody>
          <a:bodyPr/>
          <a:lstStyle>
            <a:lvl1pPr>
              <a:defRPr sz="22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C5D5DEE0-6093-494D-8C20-34E21E6647B2}" type="datetime1">
              <a:rPr lang="fr-FR" smtClean="0"/>
              <a:t>14/01/2021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21" name="Espace réservé du texte 20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087200" y="615600"/>
            <a:ext cx="7840800" cy="1522800"/>
          </a:xfrm>
        </p:spPr>
        <p:txBody>
          <a:bodyPr anchor="b" anchorCtr="0"/>
          <a:lstStyle>
            <a:lvl1pPr>
              <a:defRPr sz="94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pic>
        <p:nvPicPr>
          <p:cNvPr id="15" name="Image 14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247" y="121793"/>
            <a:ext cx="1418241" cy="8589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erni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 userDrawn="1"/>
        </p:nvGrpSpPr>
        <p:grpSpPr>
          <a:xfrm>
            <a:off x="0" y="0"/>
            <a:ext cx="9146231" cy="6858000"/>
            <a:chOff x="0" y="0"/>
            <a:chExt cx="9146231" cy="6858000"/>
          </a:xfrm>
        </p:grpSpPr>
        <p:grpSp>
          <p:nvGrpSpPr>
            <p:cNvPr id="3" name="Group 13"/>
            <p:cNvGrpSpPr>
              <a:grpSpLocks/>
            </p:cNvGrpSpPr>
            <p:nvPr userDrawn="1"/>
          </p:nvGrpSpPr>
          <p:grpSpPr bwMode="auto">
            <a:xfrm>
              <a:off x="0" y="0"/>
              <a:ext cx="9144000" cy="6858000"/>
              <a:chOff x="0" y="0"/>
              <a:chExt cx="5760" cy="4320"/>
            </a:xfrm>
          </p:grpSpPr>
          <p:sp>
            <p:nvSpPr>
              <p:cNvPr id="3081" name="Rectangle 9"/>
              <p:cNvSpPr>
                <a:spLocks noChangeArrowheads="1"/>
              </p:cNvSpPr>
              <p:nvPr userDrawn="1"/>
            </p:nvSpPr>
            <p:spPr bwMode="gray">
              <a:xfrm>
                <a:off x="0" y="0"/>
                <a:ext cx="5760" cy="43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 userDrawn="1"/>
            </p:nvSpPr>
            <p:spPr bwMode="gray">
              <a:xfrm>
                <a:off x="158" y="158"/>
                <a:ext cx="5441" cy="4001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pic>
          <p:nvPicPr>
            <p:cNvPr id="15" name="Image 14" descr="logo_couv_v2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482800" y="0"/>
              <a:ext cx="3663431" cy="1393200"/>
            </a:xfrm>
            <a:prstGeom prst="rect">
              <a:avLst/>
            </a:prstGeom>
          </p:spPr>
        </p:pic>
      </p:grpSp>
      <p:sp>
        <p:nvSpPr>
          <p:cNvPr id="3074" name="Rectangle 2"/>
          <p:cNvSpPr>
            <a:spLocks noGrp="1" noChangeArrowheads="1"/>
          </p:cNvSpPr>
          <p:nvPr userDrawn="1">
            <p:ph type="ctrTitle"/>
          </p:nvPr>
        </p:nvSpPr>
        <p:spPr bwMode="white">
          <a:xfrm>
            <a:off x="252000" y="1396800"/>
            <a:ext cx="8676000" cy="4050000"/>
          </a:xfrm>
        </p:spPr>
        <p:txBody>
          <a:bodyPr anchor="ctr" anchorCtr="0"/>
          <a:lstStyle>
            <a:lvl1pPr algn="ctr">
              <a:lnSpc>
                <a:spcPct val="8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 userDrawn="1">
            <p:ph type="subTitle" idx="1"/>
          </p:nvPr>
        </p:nvSpPr>
        <p:spPr bwMode="white">
          <a:xfrm>
            <a:off x="252000" y="6143644"/>
            <a:ext cx="8637618" cy="454006"/>
          </a:xfrm>
        </p:spPr>
        <p:txBody>
          <a:bodyPr/>
          <a:lstStyle>
            <a:lvl1pPr algn="ctr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12" name="Espace réservé de la date 11"/>
          <p:cNvSpPr>
            <a:spLocks noGrp="1"/>
          </p:cNvSpPr>
          <p:nvPr userDrawn="1">
            <p:ph type="dt" sz="half" idx="10"/>
          </p:nvPr>
        </p:nvSpPr>
        <p:spPr>
          <a:xfrm>
            <a:off x="1331913" y="6524625"/>
            <a:ext cx="1008062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90CF269C-1E7B-0744-B557-7521D61635EC}" type="datetime1">
              <a:rPr lang="fr-FR" smtClean="0"/>
              <a:t>14/01/2021</a:t>
            </a:fld>
            <a:r>
              <a:rPr lang="fr-FR"/>
              <a:t> -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 userDrawn="1">
            <p:ph type="sldNum" sz="quarter" idx="11"/>
          </p:nvPr>
        </p:nvSpPr>
        <p:spPr>
          <a:xfrm>
            <a:off x="1085850" y="6523038"/>
            <a:ext cx="246063" cy="3333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36A3A96-33CD-441D-BDBF-847BE42C5BE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 userDrawn="1">
            <p:ph type="ftr" sz="quarter" idx="12"/>
          </p:nvPr>
        </p:nvSpPr>
        <p:spPr>
          <a:xfrm>
            <a:off x="2395538" y="6523038"/>
            <a:ext cx="6527800" cy="33496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pic>
        <p:nvPicPr>
          <p:cNvPr id="2" name="Image 1" descr="_logo_UPS_UVSQ_1b_cmjn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-1015"/>
            <a:ext cx="2235448" cy="13538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5850" y="2132856"/>
            <a:ext cx="7837488" cy="863600"/>
          </a:xfrm>
        </p:spPr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180975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lvl3pPr>
            <a:lvl4pPr marL="182563" indent="0">
              <a:buFont typeface="Arial"/>
              <a:buNone/>
              <a:defRPr/>
            </a:lvl4pPr>
            <a:lvl5pPr marL="469900" indent="-285750">
              <a:buFont typeface="Arial"/>
              <a:buChar char="•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Premier niveau de puces</a:t>
            </a:r>
          </a:p>
          <a:p>
            <a:pPr marL="466725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r-FR" dirty="0"/>
              <a:t>Second niveau de puces</a:t>
            </a:r>
          </a:p>
          <a:p>
            <a:pPr lvl="3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9DC42D-C1B4-C046-9D25-CF6BD9FBE602}" type="datetime1">
              <a:rPr lang="fr-FR" smtClean="0"/>
              <a:t>14/01/2021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FA586-79D9-493E-9ED4-6B80D611E5F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>
          <a:xfrm>
            <a:off x="1076880" y="1052736"/>
            <a:ext cx="7822800" cy="939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5850" y="419144"/>
            <a:ext cx="5216400" cy="705600"/>
          </a:xfrm>
        </p:spPr>
        <p:txBody>
          <a:bodyPr anchor="b" anchorCtr="0"/>
          <a:lstStyle>
            <a:lvl1pPr>
              <a:lnSpc>
                <a:spcPts val="2700"/>
              </a:lnSpc>
              <a:defRPr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5850" y="1260000"/>
            <a:ext cx="3992400" cy="5047200"/>
          </a:xfrm>
        </p:spPr>
        <p:txBody>
          <a:bodyPr/>
          <a:lstStyle>
            <a:lvl3pPr marL="466725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Premier niveau de puces</a:t>
            </a:r>
          </a:p>
          <a:p>
            <a:pPr marL="466725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r-FR" dirty="0"/>
              <a:t>Second niveau de puces</a:t>
            </a:r>
          </a:p>
          <a:p>
            <a:pPr lvl="3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843739-40F7-F642-9487-6DE046EEA5E7}" type="datetime1">
              <a:rPr lang="fr-FR" smtClean="0"/>
              <a:t>14/01/2021</a:t>
            </a:fld>
            <a:r>
              <a:rPr lang="fr-FR"/>
              <a:t> -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TITRE DU DOCUMENT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FA586-79D9-493E-9ED4-6B80D611E5F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7" name="Espace réservé pour une image  7"/>
          <p:cNvSpPr>
            <a:spLocks noGrp="1"/>
          </p:cNvSpPr>
          <p:nvPr>
            <p:ph type="pic" sz="quarter" idx="13" hasCustomPrompt="1"/>
          </p:nvPr>
        </p:nvSpPr>
        <p:spPr>
          <a:xfrm>
            <a:off x="5364000" y="1893600"/>
            <a:ext cx="3524400" cy="1731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4" hasCustomPrompt="1"/>
          </p:nvPr>
        </p:nvSpPr>
        <p:spPr>
          <a:xfrm>
            <a:off x="5364000" y="3808800"/>
            <a:ext cx="3524400" cy="1731600"/>
          </a:xfrm>
          <a:solidFill>
            <a:schemeClr val="accent5"/>
          </a:solidFill>
        </p:spPr>
        <p:txBody>
          <a:bodyPr/>
          <a:lstStyle/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085850" y="2133600"/>
            <a:ext cx="78374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1085850" y="2997200"/>
            <a:ext cx="78374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331913" y="6305550"/>
            <a:ext cx="100806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3BBA3B53-12C9-FB40-A094-9A93C5C5BAD9}" type="datetime1">
              <a:rPr lang="fr-FR" smtClean="0"/>
              <a:t>14/01/2021</a:t>
            </a:fld>
            <a:r>
              <a:rPr lang="fr-FR"/>
              <a:t> </a:t>
            </a:r>
            <a:r>
              <a:rPr lang="fr-FR" dirty="0"/>
              <a:t>-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395538" y="6303963"/>
            <a:ext cx="6527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accent1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085850" y="6303963"/>
            <a:ext cx="2460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accent1"/>
                </a:solidFill>
              </a:defRPr>
            </a:lvl1pPr>
          </a:lstStyle>
          <a:p>
            <a:fld id="{036A3A96-33CD-441D-BDBF-847BE42C5BE6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3" name="Image 2" descr="pourfond_PPT.eps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975"/>
            <a:ext cx="9180511" cy="69084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86" r:id="rId3"/>
    <p:sldLayoutId id="2147483687" r:id="rId4"/>
    <p:sldLayoutId id="2147483654" r:id="rId5"/>
    <p:sldLayoutId id="2147483684" r:id="rId6"/>
  </p:sldLayoutIdLst>
  <p:hf sldNum="0" hdr="0" ftr="0" dt="0"/>
  <p:txStyles>
    <p:titleStyle>
      <a:lvl1pPr algn="l" rtl="0" fontAlgn="base">
        <a:lnSpc>
          <a:spcPct val="10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  <a:ea typeface="+mn-ea"/>
          <a:cs typeface="+mn-cs"/>
        </a:defRPr>
      </a:lvl1pPr>
      <a:lvl2pPr marL="179388" indent="-1778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bg2"/>
          </a:solidFill>
          <a:latin typeface="+mn-lt"/>
        </a:defRPr>
      </a:lvl2pPr>
      <a:lvl3pPr marL="180975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3pPr>
      <a:lvl4pPr marL="182563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4pPr>
      <a:lvl5pPr marL="1841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5pPr>
      <a:lvl6pPr marL="6413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6pPr>
      <a:lvl7pPr marL="10985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7pPr>
      <a:lvl8pPr marL="15557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8pPr>
      <a:lvl9pPr marL="2012950" algn="l" rtl="0" fontAlgn="base">
        <a:spcBef>
          <a:spcPct val="20000"/>
        </a:spcBef>
        <a:spcAft>
          <a:spcPct val="0"/>
        </a:spcAft>
        <a:defRPr sz="1600">
          <a:solidFill>
            <a:schemeClr val="bg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4425" y="1392238"/>
            <a:ext cx="7808913" cy="2972866"/>
          </a:xfrm>
        </p:spPr>
        <p:txBody>
          <a:bodyPr/>
          <a:lstStyle/>
          <a:p>
            <a:r>
              <a:rPr lang="fr-FR" dirty="0"/>
              <a:t>Présentation de la mention Droit</a:t>
            </a:r>
            <a:br>
              <a:rPr lang="fr-FR" dirty="0"/>
            </a:br>
            <a:r>
              <a:rPr lang="fr-FR" dirty="0"/>
              <a:t>100% UVSQ 2020-2024</a:t>
            </a:r>
            <a:br>
              <a:rPr lang="fr-FR" dirty="0"/>
            </a:br>
            <a:br>
              <a:rPr lang="fr-FR" dirty="0"/>
            </a:br>
            <a:br>
              <a:rPr lang="fr-FR" sz="3200" b="0" dirty="0"/>
            </a:br>
            <a:endParaRPr lang="fr-FR" b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897" y="4869160"/>
            <a:ext cx="7808913" cy="2232546"/>
          </a:xfrm>
        </p:spPr>
        <p:txBody>
          <a:bodyPr/>
          <a:lstStyle/>
          <a:p>
            <a:r>
              <a:rPr lang="fr-FR" dirty="0"/>
              <a:t>Composante : Faculté de droit et science politique</a:t>
            </a:r>
          </a:p>
          <a:p>
            <a:r>
              <a:rPr lang="fr-FR"/>
              <a:t>Janvier 2021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2028"/>
            <a:ext cx="7837488" cy="504130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2. CONCOURS OFFICIER DE POLICE (ENSP)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r>
              <a:rPr lang="fr-FR" dirty="0">
                <a:solidFill>
                  <a:schemeClr val="tx1"/>
                </a:solidFill>
              </a:rPr>
              <a:t>- Épreuve de culture générale : dissertation (4h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r>
              <a:rPr lang="fr-FR" dirty="0">
                <a:solidFill>
                  <a:schemeClr val="tx1"/>
                </a:solidFill>
              </a:rPr>
              <a:t>- Épreuve de résolution d'un cas pratique à partir d’un dossier documentaire  (4 h.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r>
              <a:rPr lang="fr-FR" dirty="0">
                <a:solidFill>
                  <a:schemeClr val="tx1"/>
                </a:solidFill>
              </a:rPr>
              <a:t>- QCM ou QRC : connaissances générales des événements qui font l’actualité politique française et internationale, les missions et l’organisation générale des services de la police nationale et des services du ministère de l’Intérieur (1h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3).</a:t>
            </a:r>
          </a:p>
          <a:p>
            <a:r>
              <a:rPr lang="fr-FR" dirty="0">
                <a:solidFill>
                  <a:schemeClr val="tx1"/>
                </a:solidFill>
              </a:rPr>
              <a:t>- QCM ou QRC : droit administratif général et/ou les libertés publiques (1 h.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 </a:t>
            </a:r>
          </a:p>
          <a:p>
            <a:r>
              <a:rPr lang="fr-FR" dirty="0">
                <a:solidFill>
                  <a:schemeClr val="tx1"/>
                </a:solidFill>
              </a:rPr>
              <a:t>- Droit et/ou la procédure pénale (3 h.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2).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r>
              <a:rPr lang="fr-FR" dirty="0">
                <a:solidFill>
                  <a:schemeClr val="tx1"/>
                </a:solidFill>
              </a:rPr>
              <a:t>- Tests psychotechniques écrits (3 h)</a:t>
            </a:r>
          </a:p>
          <a:p>
            <a:r>
              <a:rPr lang="fr-FR" dirty="0">
                <a:solidFill>
                  <a:schemeClr val="tx1"/>
                </a:solidFill>
              </a:rPr>
              <a:t>- Épreuve de mise en situation individuelle (30 min.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 4)</a:t>
            </a:r>
          </a:p>
          <a:p>
            <a:r>
              <a:rPr lang="fr-FR" dirty="0">
                <a:solidFill>
                  <a:schemeClr val="tx1"/>
                </a:solidFill>
              </a:rPr>
              <a:t>- Épreuve orale de langue étrangère : conversation à partir d’un texte (15 min. 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r>
              <a:rPr lang="fr-FR" dirty="0">
                <a:solidFill>
                  <a:schemeClr val="tx1"/>
                </a:solidFill>
              </a:rPr>
              <a:t>- Entretien avec le jury (35 min. 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236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37488" cy="504130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3. CONCOURS OFFICIER DE GENDARMERIE (EOGN)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r>
              <a:rPr lang="fr-FR" dirty="0">
                <a:solidFill>
                  <a:schemeClr val="tx1"/>
                </a:solidFill>
              </a:rPr>
              <a:t>- Culture générale (5h,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r>
              <a:rPr lang="fr-FR" dirty="0">
                <a:solidFill>
                  <a:schemeClr val="tx1"/>
                </a:solidFill>
              </a:rPr>
              <a:t>- Epreuve de synthèse de dossier (4h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r>
              <a:rPr lang="fr-FR" dirty="0">
                <a:solidFill>
                  <a:schemeClr val="tx1"/>
                </a:solidFill>
              </a:rPr>
              <a:t>- Epreuve à option : Droit pénal, Droit public, Finances publiques, Sciences économiques et de gestion, Histoire géographie (4h,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r>
              <a:rPr lang="fr-FR" dirty="0">
                <a:solidFill>
                  <a:schemeClr val="tx1"/>
                </a:solidFill>
              </a:rPr>
              <a:t>- Épreuve d'aptitude générale : Entretien auprès d'un psychologue ; Entretien individuel (50 min.,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8)</a:t>
            </a:r>
          </a:p>
          <a:p>
            <a:r>
              <a:rPr lang="fr-FR" dirty="0">
                <a:solidFill>
                  <a:schemeClr val="tx1"/>
                </a:solidFill>
              </a:rPr>
              <a:t>- Épreuve orale portant sur les questions de défense et de sécurité (50 min.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r>
              <a:rPr lang="fr-FR" dirty="0">
                <a:solidFill>
                  <a:schemeClr val="tx1"/>
                </a:solidFill>
              </a:rPr>
              <a:t>- Épreuve de langue étrangère (50 min.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r>
              <a:rPr lang="fr-FR" dirty="0">
                <a:solidFill>
                  <a:schemeClr val="tx1"/>
                </a:solidFill>
              </a:rPr>
              <a:t>- Épreuves sportives (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3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37488" cy="504130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1. CONCOURS DES IRA- Administration générale (env. 600 à 650 postes/an)</a:t>
            </a:r>
          </a:p>
          <a:p>
            <a:r>
              <a:rPr lang="fr-FR" b="1" dirty="0">
                <a:solidFill>
                  <a:schemeClr val="tx1"/>
                </a:solidFill>
              </a:rPr>
              <a:t>= concours d’attachés d’administration de l’État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Admissibilité 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- Résolution d'un cas pratique, à partir d'un dossier portant sur un ou plusieurs thèmes d'actualité des politiques publiques relevant de l’Etat (4h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r>
              <a:rPr lang="fr-FR" dirty="0">
                <a:solidFill>
                  <a:schemeClr val="tx1"/>
                </a:solidFill>
              </a:rPr>
              <a:t>- QCM de culture administrative et juridique, de finances publiques, d'organisation, de fonctionnement et de politiques des institutions européennes et de culture numérique (1h30. Coeff. 2)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Admission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- Entretien de recrutement (30mn, Coeff. 7)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8149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256" y="1412776"/>
            <a:ext cx="7837488" cy="504130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2. CONCOURS DE LA FONCTION PUBLIQUE TERRITORIALE- Administrateur territorial (INET)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Admissibilité </a:t>
            </a:r>
          </a:p>
          <a:p>
            <a:r>
              <a:rPr lang="fr-FR" dirty="0">
                <a:solidFill>
                  <a:schemeClr val="tx1"/>
                </a:solidFill>
              </a:rPr>
              <a:t>- Une composition portant sur un sujet d’économie (5 h, Coeff. 4)</a:t>
            </a:r>
          </a:p>
          <a:p>
            <a:r>
              <a:rPr lang="fr-FR" dirty="0">
                <a:solidFill>
                  <a:schemeClr val="tx1"/>
                </a:solidFill>
              </a:rPr>
              <a:t>- Une composition portant sur un sujet de droit public (5 h, Coeff. 4)</a:t>
            </a:r>
          </a:p>
          <a:p>
            <a:r>
              <a:rPr lang="fr-FR" dirty="0">
                <a:solidFill>
                  <a:schemeClr val="tx1"/>
                </a:solidFill>
              </a:rPr>
              <a:t>- Une note de synthèse/collectivités territoriales (4 h, Coeff. 5).</a:t>
            </a:r>
          </a:p>
          <a:p>
            <a:r>
              <a:rPr lang="fr-FR" dirty="0">
                <a:solidFill>
                  <a:schemeClr val="tx1"/>
                </a:solidFill>
              </a:rPr>
              <a:t>- Une composition de culture générale (5 h. Coeff. 3).</a:t>
            </a:r>
          </a:p>
          <a:p>
            <a:r>
              <a:rPr lang="fr-FR" dirty="0">
                <a:solidFill>
                  <a:schemeClr val="tx1"/>
                </a:solidFill>
              </a:rPr>
              <a:t>- QRC de finances publiques (5h,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Admission  </a:t>
            </a:r>
          </a:p>
          <a:p>
            <a:r>
              <a:rPr lang="fr-FR" dirty="0">
                <a:solidFill>
                  <a:schemeClr val="tx1"/>
                </a:solidFill>
              </a:rPr>
              <a:t>- Entretien avec le jury (30 min., Coeff. 5).</a:t>
            </a:r>
          </a:p>
          <a:p>
            <a:r>
              <a:rPr lang="fr-FR" dirty="0">
                <a:solidFill>
                  <a:schemeClr val="tx1"/>
                </a:solidFill>
              </a:rPr>
              <a:t>- Epreuve de mise en situation collective (45 min., Coeff. 2).</a:t>
            </a:r>
          </a:p>
          <a:p>
            <a:r>
              <a:rPr lang="fr-FR" dirty="0">
                <a:solidFill>
                  <a:schemeClr val="tx1"/>
                </a:solidFill>
              </a:rPr>
              <a:t>- Langue (30 min., Coeff. 2).</a:t>
            </a:r>
          </a:p>
          <a:p>
            <a:r>
              <a:rPr lang="fr-FR" dirty="0">
                <a:solidFill>
                  <a:schemeClr val="tx1"/>
                </a:solidFill>
              </a:rPr>
              <a:t>- Au choix : questions sociales ou questions UE (30mn,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r>
              <a:rPr lang="fr-FR" dirty="0">
                <a:solidFill>
                  <a:schemeClr val="tx1"/>
                </a:solidFill>
              </a:rPr>
              <a:t>- Une épreuve orale sur le droit et la gestion des collectivités locales (30mn,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2524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256" y="1772816"/>
            <a:ext cx="7837488" cy="5041307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3. AUTRES CONCOURS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Administrateur des assemblées</a:t>
            </a:r>
          </a:p>
          <a:p>
            <a:r>
              <a:rPr lang="fr-FR" b="1" dirty="0">
                <a:solidFill>
                  <a:schemeClr val="tx1"/>
                </a:solidFill>
              </a:rPr>
              <a:t>Administrateur Sénat</a:t>
            </a:r>
          </a:p>
          <a:p>
            <a:r>
              <a:rPr lang="fr-FR" b="1" dirty="0">
                <a:solidFill>
                  <a:schemeClr val="tx1"/>
                </a:solidFill>
              </a:rPr>
              <a:t>Administrations parisiennes </a:t>
            </a:r>
          </a:p>
          <a:p>
            <a:r>
              <a:rPr lang="fr-FR" b="1" dirty="0">
                <a:solidFill>
                  <a:schemeClr val="tx1"/>
                </a:solidFill>
              </a:rPr>
              <a:t>Attaché territorial</a:t>
            </a:r>
          </a:p>
          <a:p>
            <a:r>
              <a:rPr lang="fr-FR" b="1" dirty="0">
                <a:solidFill>
                  <a:schemeClr val="tx1"/>
                </a:solidFill>
              </a:rPr>
              <a:t>Administrateur des affaires maritimes</a:t>
            </a:r>
          </a:p>
          <a:p>
            <a:r>
              <a:rPr lang="fr-FR" b="1" dirty="0">
                <a:solidFill>
                  <a:schemeClr val="tx1"/>
                </a:solidFill>
              </a:rPr>
              <a:t>Conseiller Tribunal administratif</a:t>
            </a:r>
          </a:p>
          <a:p>
            <a:r>
              <a:rPr lang="fr-FR" b="1" dirty="0">
                <a:solidFill>
                  <a:schemeClr val="tx1"/>
                </a:solidFill>
              </a:rPr>
              <a:t>Inspecteur des douanes</a:t>
            </a:r>
          </a:p>
          <a:p>
            <a:r>
              <a:rPr lang="fr-FR" b="1" dirty="0">
                <a:solidFill>
                  <a:schemeClr val="tx1"/>
                </a:solidFill>
              </a:rPr>
              <a:t>Officier de protection des réfugiés et des apatrides (OFPRA)</a:t>
            </a:r>
          </a:p>
          <a:p>
            <a:r>
              <a:rPr lang="fr-FR" b="1" dirty="0">
                <a:solidFill>
                  <a:schemeClr val="tx1"/>
                </a:solidFill>
              </a:rPr>
              <a:t>Rapporteur à la Cour Nationale du droit d’asile (CNDA)</a:t>
            </a:r>
          </a:p>
          <a:p>
            <a:r>
              <a:rPr lang="fr-FR" b="1" dirty="0">
                <a:solidFill>
                  <a:schemeClr val="tx1"/>
                </a:solidFill>
              </a:rPr>
              <a:t>Commissaire des armées</a:t>
            </a:r>
          </a:p>
          <a:p>
            <a:r>
              <a:rPr lang="fr-FR" b="1" dirty="0">
                <a:solidFill>
                  <a:schemeClr val="tx1"/>
                </a:solidFill>
              </a:rPr>
              <a:t>…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242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Droit-i-</a:t>
            </a:r>
            <a:r>
              <a:rPr lang="fr-FR" dirty="0" err="1"/>
              <a:t>Eprépa</a:t>
            </a:r>
            <a:r>
              <a:rPr lang="fr-FR" dirty="0"/>
              <a:t>/ Résultats 2019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256" y="1772816"/>
            <a:ext cx="7837488" cy="5041307"/>
          </a:xfrm>
        </p:spPr>
        <p:txBody>
          <a:bodyPr/>
          <a:lstStyle/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ENM </a:t>
            </a:r>
            <a:r>
              <a:rPr lang="fr-FR" dirty="0">
                <a:solidFill>
                  <a:schemeClr val="tx1"/>
                </a:solidFill>
              </a:rPr>
              <a:t>: 8 admissibles, </a:t>
            </a:r>
            <a:r>
              <a:rPr lang="fr-FR" b="1" dirty="0">
                <a:solidFill>
                  <a:schemeClr val="tx1"/>
                </a:solidFill>
              </a:rPr>
              <a:t>4 admis </a:t>
            </a:r>
            <a:r>
              <a:rPr lang="fr-FR" dirty="0">
                <a:solidFill>
                  <a:schemeClr val="tx1"/>
                </a:solidFill>
              </a:rPr>
              <a:t>(sur 21 candidats)</a:t>
            </a:r>
          </a:p>
          <a:p>
            <a:r>
              <a:rPr lang="fr-FR" b="1" dirty="0">
                <a:solidFill>
                  <a:schemeClr val="tx1"/>
                </a:solidFill>
              </a:rPr>
              <a:t>IRA</a:t>
            </a:r>
            <a:r>
              <a:rPr lang="fr-FR" dirty="0">
                <a:solidFill>
                  <a:schemeClr val="tx1"/>
                </a:solidFill>
              </a:rPr>
              <a:t> : 7 admissibles, </a:t>
            </a:r>
            <a:r>
              <a:rPr lang="fr-FR" b="1" dirty="0">
                <a:solidFill>
                  <a:schemeClr val="tx1"/>
                </a:solidFill>
              </a:rPr>
              <a:t>2 admis </a:t>
            </a:r>
            <a:r>
              <a:rPr lang="fr-FR" dirty="0">
                <a:solidFill>
                  <a:schemeClr val="tx1"/>
                </a:solidFill>
              </a:rPr>
              <a:t>(sur 9 candidats)</a:t>
            </a:r>
          </a:p>
          <a:p>
            <a:r>
              <a:rPr lang="fr-FR" b="1" dirty="0">
                <a:solidFill>
                  <a:schemeClr val="tx1"/>
                </a:solidFill>
              </a:rPr>
              <a:t>Commissaire des armées </a:t>
            </a:r>
            <a:r>
              <a:rPr lang="fr-FR" dirty="0">
                <a:solidFill>
                  <a:schemeClr val="tx1"/>
                </a:solidFill>
              </a:rPr>
              <a:t>: 2 admissibles, </a:t>
            </a:r>
            <a:r>
              <a:rPr lang="fr-FR" b="1" dirty="0">
                <a:solidFill>
                  <a:schemeClr val="tx1"/>
                </a:solidFill>
              </a:rPr>
              <a:t>1 admis </a:t>
            </a:r>
            <a:r>
              <a:rPr lang="fr-FR" dirty="0">
                <a:solidFill>
                  <a:schemeClr val="tx1"/>
                </a:solidFill>
              </a:rPr>
              <a:t>(sur 2 candidats)</a:t>
            </a:r>
          </a:p>
          <a:p>
            <a:r>
              <a:rPr lang="fr-FR" dirty="0">
                <a:solidFill>
                  <a:schemeClr val="tx1"/>
                </a:solidFill>
              </a:rPr>
              <a:t>Directeur pénitentiaire d’insertion et de probation: 4 admissibles , 1 admis (sur 5 candidats)</a:t>
            </a:r>
          </a:p>
          <a:p>
            <a:r>
              <a:rPr lang="fr-FR" dirty="0">
                <a:solidFill>
                  <a:schemeClr val="tx1"/>
                </a:solidFill>
              </a:rPr>
              <a:t>Directeur des services des greffes : 1 admissible, 1 admis (sur 2 candidats)</a:t>
            </a:r>
          </a:p>
          <a:p>
            <a:r>
              <a:rPr lang="fr-FR" dirty="0">
                <a:solidFill>
                  <a:schemeClr val="tx1"/>
                </a:solidFill>
              </a:rPr>
              <a:t>Directeur des services pénitentiaires : 1 admissible, 1 admis (sur 3 candidats)</a:t>
            </a:r>
          </a:p>
          <a:p>
            <a:r>
              <a:rPr lang="fr-FR" dirty="0">
                <a:solidFill>
                  <a:schemeClr val="tx1"/>
                </a:solidFill>
              </a:rPr>
              <a:t>Officier de police : </a:t>
            </a:r>
            <a:r>
              <a:rPr lang="fr-FR" b="1" dirty="0">
                <a:solidFill>
                  <a:schemeClr val="tx1"/>
                </a:solidFill>
              </a:rPr>
              <a:t>1 admissible </a:t>
            </a:r>
            <a:r>
              <a:rPr lang="fr-FR" dirty="0">
                <a:solidFill>
                  <a:schemeClr val="tx1"/>
                </a:solidFill>
              </a:rPr>
              <a:t>officier de police (sur 5 candidats)</a:t>
            </a:r>
          </a:p>
          <a:p>
            <a:r>
              <a:rPr lang="fr-FR" dirty="0">
                <a:solidFill>
                  <a:schemeClr val="tx1"/>
                </a:solidFill>
              </a:rPr>
              <a:t>Administrateur des affaires maritimes : 3 admissibles, </a:t>
            </a:r>
            <a:r>
              <a:rPr lang="fr-FR" b="1" dirty="0">
                <a:solidFill>
                  <a:schemeClr val="tx1"/>
                </a:solidFill>
              </a:rPr>
              <a:t>2 admis </a:t>
            </a:r>
            <a:r>
              <a:rPr lang="fr-FR" dirty="0">
                <a:solidFill>
                  <a:schemeClr val="tx1"/>
                </a:solidFill>
              </a:rPr>
              <a:t>(sur 3 candidats)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3272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217888"/>
              </p:ext>
            </p:extLst>
          </p:nvPr>
        </p:nvGraphicFramePr>
        <p:xfrm>
          <a:off x="395534" y="1125538"/>
          <a:ext cx="8424938" cy="287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8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84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Mention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Volume horaire étudiant</a:t>
                      </a:r>
                    </a:p>
                    <a:p>
                      <a:r>
                        <a:rPr lang="fr-FR" sz="1600" dirty="0"/>
                        <a:t>(total et en présentiel)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Effectifs attendus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Modalités d’enseignement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Droit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Parcours carrières judiciaires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770h (dont 70h de e-learning)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25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FR" sz="1600" dirty="0"/>
                        <a:t>Cours magistraux, ateliers, e-learning sur plateforme dédiée, entraînements réguliers, oral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Parcours carrières administratives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720h* (dont 70h de e-learning)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25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fr-FR" sz="1200" i="1" dirty="0"/>
                        <a:t>* Les concours ont lieu jusque début mars en deuxième année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838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Espace réservé du contenu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909431"/>
              </p:ext>
            </p:extLst>
          </p:nvPr>
        </p:nvGraphicFramePr>
        <p:xfrm>
          <a:off x="467544" y="1268761"/>
          <a:ext cx="8280920" cy="172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0119">
                <a:tc>
                  <a:txBody>
                    <a:bodyPr/>
                    <a:lstStyle/>
                    <a:p>
                      <a:r>
                        <a:rPr lang="fr-FR" sz="1600" dirty="0"/>
                        <a:t>Mention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Partenariat autre établissement d’enseignement supérieur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Accords internationaux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Conventionnement avec institution privée française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709">
                <a:tc>
                  <a:txBody>
                    <a:bodyPr/>
                    <a:lstStyle/>
                    <a:p>
                      <a:r>
                        <a:rPr lang="fr-FR" dirty="0"/>
                        <a:t>Droit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IEP Saint-Germain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443946" y="3441680"/>
            <a:ext cx="81254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/>
              <a:t>Science Po Saint-Germain-en-Laye est étroitement associé à la mention au stade de la 2ème année : </a:t>
            </a:r>
          </a:p>
          <a:p>
            <a:pPr algn="just"/>
            <a:r>
              <a:rPr lang="fr-FR" sz="1600" dirty="0"/>
              <a:t>- Délocalisation des deux parcours sur le site de Science Po (avec un bâtiment rénové pour accueillir les masters délocalisés, un </a:t>
            </a:r>
            <a:r>
              <a:rPr lang="fr-FR" sz="1600" dirty="0" err="1"/>
              <a:t>learning</a:t>
            </a:r>
            <a:r>
              <a:rPr lang="fr-FR" sz="1600" dirty="0"/>
              <a:t> center… )</a:t>
            </a:r>
          </a:p>
          <a:p>
            <a:pPr algn="just"/>
            <a:r>
              <a:rPr lang="fr-FR" sz="1600" dirty="0"/>
              <a:t>- Articulation étroite mise en place entre la Mention et la prépa publique 100% numérique, l’</a:t>
            </a:r>
            <a:r>
              <a:rPr lang="fr-FR" sz="1600" i="1" dirty="0"/>
              <a:t>i</a:t>
            </a:r>
            <a:r>
              <a:rPr lang="fr-FR" sz="1600" dirty="0"/>
              <a:t>-</a:t>
            </a:r>
            <a:r>
              <a:rPr lang="fr-FR" sz="1600" dirty="0" err="1"/>
              <a:t>EPrépa</a:t>
            </a:r>
            <a:endParaRPr lang="fr-FR" sz="1600" dirty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Mutualisation des enseignements, collaboration étroite des équipes pédagogiques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fr-FR" sz="1400" dirty="0"/>
              <a:t>Accueil privilégié des étudiants de la Mention dans la prépa (tarifs, articulation des cours et entraînements, émulation renforcée…).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0" lvl="2" algn="just"/>
            <a:r>
              <a:rPr lang="fr-FR" sz="1600" b="1" dirty="0"/>
              <a:t>=) Mise en place d’ un « pôle concours » sur deux ans</a:t>
            </a:r>
          </a:p>
        </p:txBody>
      </p:sp>
    </p:spTree>
    <p:extLst>
      <p:ext uri="{BB962C8B-B14F-4D97-AF65-F5344CB8AC3E}">
        <p14:creationId xmlns:p14="http://schemas.microsoft.com/office/powerpoint/2010/main" val="3664549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0122" y="1556792"/>
            <a:ext cx="7863755" cy="486916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b="1" dirty="0">
                <a:solidFill>
                  <a:schemeClr val="tx1"/>
                </a:solidFill>
              </a:rPr>
              <a:t>Renforcement des liens avec la prépa numérique et Science Po Saint-Germain </a:t>
            </a:r>
            <a:r>
              <a:rPr lang="fr-FR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* Multiplication des entraînements aux concours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* Emulation plus forte entre publics variés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* Renforcement des pédagogies innovantes dans le Master</a:t>
            </a:r>
          </a:p>
          <a:p>
            <a:pPr>
              <a:spcBef>
                <a:spcPts val="0"/>
              </a:spcBef>
            </a:pPr>
            <a:endParaRPr lang="fr-FR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b="1" dirty="0">
                <a:solidFill>
                  <a:schemeClr val="tx1"/>
                </a:solidFill>
              </a:rPr>
              <a:t>Incitations plus fortes des étudiants à développer des fonctions associatives, des activités sportives</a:t>
            </a:r>
            <a:r>
              <a:rPr lang="fr-FR" dirty="0">
                <a:solidFill>
                  <a:schemeClr val="tx1"/>
                </a:solidFill>
              </a:rPr>
              <a:t>…Mise en valeur lors des épreuves d’admission des différents concours.</a:t>
            </a:r>
          </a:p>
          <a:p>
            <a:pPr>
              <a:spcBef>
                <a:spcPts val="0"/>
              </a:spcBef>
            </a:pPr>
            <a:endParaRPr lang="fr-FR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b="1" dirty="0">
                <a:solidFill>
                  <a:schemeClr val="tx1"/>
                </a:solidFill>
              </a:rPr>
              <a:t>Introduction du e-learning au stade de la 2</a:t>
            </a:r>
            <a:r>
              <a:rPr lang="fr-FR" b="1" baseline="30000" dirty="0">
                <a:solidFill>
                  <a:schemeClr val="tx1"/>
                </a:solidFill>
              </a:rPr>
              <a:t>ème</a:t>
            </a:r>
            <a:r>
              <a:rPr lang="fr-FR" b="1" dirty="0">
                <a:solidFill>
                  <a:schemeClr val="tx1"/>
                </a:solidFill>
              </a:rPr>
              <a:t> année</a:t>
            </a:r>
            <a:r>
              <a:rPr lang="fr-FR" dirty="0">
                <a:solidFill>
                  <a:schemeClr val="tx1"/>
                </a:solidFill>
              </a:rPr>
              <a:t>. Une préparation intensive et efficace aux concours nécessite du distanciel et de la pédagogie inversée. </a:t>
            </a:r>
          </a:p>
          <a:p>
            <a:pPr algn="just">
              <a:spcBef>
                <a:spcPts val="0"/>
              </a:spcBef>
            </a:pPr>
            <a:endParaRPr lang="fr-FR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b="1" dirty="0">
                <a:solidFill>
                  <a:schemeClr val="tx1"/>
                </a:solidFill>
              </a:rPr>
              <a:t>Renforcement de la pédagogie inversée </a:t>
            </a:r>
            <a:r>
              <a:rPr lang="fr-FR" dirty="0">
                <a:solidFill>
                  <a:schemeClr val="tx1"/>
                </a:solidFill>
              </a:rPr>
              <a:t>dans les enseignements de deuxième année, dans le prolongement des ateliers de 1</a:t>
            </a:r>
            <a:r>
              <a:rPr lang="fr-FR" baseline="30000" dirty="0">
                <a:solidFill>
                  <a:schemeClr val="tx1"/>
                </a:solidFill>
              </a:rPr>
              <a:t>ère</a:t>
            </a:r>
            <a:r>
              <a:rPr lang="fr-FR" dirty="0">
                <a:solidFill>
                  <a:schemeClr val="tx1"/>
                </a:solidFill>
              </a:rPr>
              <a:t> année. </a:t>
            </a:r>
          </a:p>
          <a:p>
            <a:pPr algn="just">
              <a:spcBef>
                <a:spcPts val="0"/>
              </a:spcBef>
            </a:pPr>
            <a:endParaRPr lang="fr-FR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</a:t>
            </a:r>
            <a:r>
              <a:rPr lang="fr-FR" b="1" dirty="0">
                <a:solidFill>
                  <a:schemeClr val="tx1"/>
                </a:solidFill>
              </a:rPr>
              <a:t>Une formation adossée à la recherche </a:t>
            </a:r>
            <a:r>
              <a:rPr lang="fr-FR" dirty="0">
                <a:solidFill>
                  <a:schemeClr val="tx1"/>
                </a:solidFill>
              </a:rPr>
              <a:t>à travers notamment la participation renforcée des étudiants à la clinique de légistique au cours des 2 années. </a:t>
            </a:r>
          </a:p>
          <a:p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395536" y="116632"/>
            <a:ext cx="59046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Principales évolutions par rapport à la formation accréditée 2015-2019 (liens avec autoévaluation), par Mention</a:t>
            </a:r>
          </a:p>
        </p:txBody>
      </p:sp>
    </p:spTree>
    <p:extLst>
      <p:ext uri="{BB962C8B-B14F-4D97-AF65-F5344CB8AC3E}">
        <p14:creationId xmlns:p14="http://schemas.microsoft.com/office/powerpoint/2010/main" val="1938163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BLOCS CONNAISSANCES- 1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Parcours concours judiciaires- concours administratifs (tronc commun)</a:t>
            </a:r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285591"/>
              </p:ext>
            </p:extLst>
          </p:nvPr>
        </p:nvGraphicFramePr>
        <p:xfrm>
          <a:off x="692741" y="1988840"/>
          <a:ext cx="7632848" cy="456304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</a:tblGrid>
              <a:tr h="8253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r>
                        <a:rPr lang="fr-FR" sz="1400" b="1" dirty="0"/>
                        <a:t>Bloc culture générale : connaissances et compréhension du monde contemporain dans ses dimensions politique, juridique, culturelle, historique, économique, sociale… </a:t>
                      </a:r>
                      <a:endParaRPr lang="fr-FR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/>
                </a:tc>
                <a:extLst>
                  <a:ext uri="{0D108BD9-81ED-4DB2-BD59-A6C34878D82A}">
                    <a16:rowId xmlns:a16="http://schemas.microsoft.com/office/drawing/2014/main" val="1273820926"/>
                  </a:ext>
                </a:extLst>
              </a:tr>
              <a:tr h="19406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Grands enjeux contemporains : 30h- 4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Théorie générale du droit : 20h- 3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de l'environnement : 30h- 3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Grands enjeux économiques et sociaux : 20h- 3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Perspectives historiques des grands débats d'actualité (économie, Etat) : 20h- 2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none" dirty="0">
                          <a:effectLst/>
                        </a:rPr>
                        <a:t> </a:t>
                      </a:r>
                      <a:endParaRPr lang="fr-FR" sz="1400" u="none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  <a:tr h="6363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Bloc Droit public et libertés publiques</a:t>
                      </a:r>
                      <a:endParaRPr lang="fr-FR" sz="1400" i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extLst>
                  <a:ext uri="{0D108BD9-81ED-4DB2-BD59-A6C34878D82A}">
                    <a16:rowId xmlns:a16="http://schemas.microsoft.com/office/drawing/2014/main" val="1938325741"/>
                  </a:ext>
                </a:extLst>
              </a:tr>
              <a:tr h="99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international et européen et des droits de l'homme : 24h- 3ECTS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Organisation de l’Etat et des collectivités territoriales : 24h- 3ECTS</a:t>
                      </a:r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51275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21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264894"/>
              </p:ext>
            </p:extLst>
          </p:nvPr>
        </p:nvGraphicFramePr>
        <p:xfrm>
          <a:off x="539552" y="1124744"/>
          <a:ext cx="8064895" cy="521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797">
                <a:tc>
                  <a:txBody>
                    <a:bodyPr/>
                    <a:lstStyle/>
                    <a:p>
                      <a:r>
                        <a:rPr lang="fr-FR" sz="1600" dirty="0"/>
                        <a:t>Mention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Objectifs de la mention ou compétences communes au diplôme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639">
                <a:tc>
                  <a:txBody>
                    <a:bodyPr/>
                    <a:lstStyle/>
                    <a:p>
                      <a:r>
                        <a:rPr lang="fr-FR" sz="1600" dirty="0"/>
                        <a:t>Droit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Proposer une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préparation diplômante aux concours administratifs et judiciaires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proposer une formation publique attractive et concurrentielle au sein des formations universitaires, proposer une alternative sérieuse aux prépas privées.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639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Mise en place d’un véritable </a:t>
                      </a:r>
                      <a:r>
                        <a:rPr lang="fr-FR" sz="1600" b="1" dirty="0"/>
                        <a:t>pôle concours autour de la Mention et de la prépa 100% numérique portée par  Science Po Saint-Germain</a:t>
                      </a:r>
                      <a:r>
                        <a:rPr lang="fr-FR" sz="16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903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S’assurer du maintien d’une </a:t>
                      </a:r>
                      <a:r>
                        <a:rPr lang="fr-FR" sz="1600" b="1" dirty="0"/>
                        <a:t>formation « généraliste » en Droit et proposer aux étudiants issus de licences une o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uverture à la transversalité droit public / droit privé mais également l’introduction de matières non typiquement juridiques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(histoire, sociologie, économie), dont la maîtrise est indispensable pour les concours et carrières envisagés.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31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BLOCS CONNAISSANCES- 1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135427"/>
              </p:ext>
            </p:extLst>
          </p:nvPr>
        </p:nvGraphicFramePr>
        <p:xfrm>
          <a:off x="872761" y="1939884"/>
          <a:ext cx="7272808" cy="4274376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928962054"/>
                    </a:ext>
                  </a:extLst>
                </a:gridCol>
              </a:tblGrid>
              <a:tr h="664920">
                <a:tc>
                  <a:txBody>
                    <a:bodyPr/>
                    <a:lstStyle/>
                    <a:p>
                      <a:pPr lvl="0"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Parcours concours judiciaires</a:t>
                      </a:r>
                    </a:p>
                    <a:p>
                      <a:pPr lvl="0"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Bloc droit privé approfondi</a:t>
                      </a:r>
                    </a:p>
                  </a:txBody>
                  <a:tcPr marL="53142" marR="531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lvl="0"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Parcours concours administratifs</a:t>
                      </a:r>
                    </a:p>
                    <a:p>
                      <a:pPr lvl="0"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Bloc droit public approfondi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extLst>
                  <a:ext uri="{0D108BD9-81ED-4DB2-BD59-A6C34878D82A}">
                    <a16:rowId xmlns:a16="http://schemas.microsoft.com/office/drawing/2014/main" val="1938325741"/>
                  </a:ext>
                </a:extLst>
              </a:tr>
              <a:tr h="27710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u="sng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Droits des régimes matrimoniaux : 20h- 2 ECTS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international privé : 30h- 3 ECTS ou Droit des sûretés : 30h- 3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des successions et libéralités : 20h- 2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processuel : 30h- 3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Voies d'exécution : 10h – 1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pénal spécial : 30h – 3ECTS ou Droit des collectivités territoriales : 30h – 4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u="sng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et contentieux administratif : 27h- 3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Politiques publiques de l'Union européenne : 23h- 2ECTS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et contentieux constitutionnel : 30h- 5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des collectivités territoriales : 30h- 4 ECTS ou Droit pénal spécial : 30h – 4ECTS (concours police)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51275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753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BLOCS CONNAISSANCES- 2</a:t>
            </a:r>
            <a:r>
              <a:rPr lang="fr-FR" b="1" baseline="30000" dirty="0">
                <a:solidFill>
                  <a:srgbClr val="0070C0"/>
                </a:solidFill>
              </a:rPr>
              <a:t>ème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Parcours concours judiciaires- concours administratifs (tronc commun)</a:t>
            </a:r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382543"/>
              </p:ext>
            </p:extLst>
          </p:nvPr>
        </p:nvGraphicFramePr>
        <p:xfrm>
          <a:off x="755576" y="2132855"/>
          <a:ext cx="7632848" cy="4391796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</a:tblGrid>
              <a:tr h="820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r>
                        <a:rPr lang="fr-FR" sz="1400" b="1" dirty="0"/>
                        <a:t>Bloc culture générale : connaissances et compréhension du monde contemporain dans ses dimensions politique, juridique, culturelle, historique, économique, sociale… </a:t>
                      </a:r>
                      <a:endParaRPr lang="fr-FR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/>
                </a:tc>
                <a:extLst>
                  <a:ext uri="{0D108BD9-81ED-4DB2-BD59-A6C34878D82A}">
                    <a16:rowId xmlns:a16="http://schemas.microsoft.com/office/drawing/2014/main" val="1273820926"/>
                  </a:ext>
                </a:extLst>
              </a:tr>
              <a:tr h="1275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Culture générale : 30h- 4 ECTS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Culture générale : 10h- 3 ECTS </a:t>
                      </a:r>
                      <a:endParaRPr lang="fr-FR" sz="1400" i="0" u="none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  <a:tr h="6322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Bloc Droit public et libertés publiques</a:t>
                      </a:r>
                      <a:endParaRPr lang="fr-FR" sz="1400" i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extLst>
                  <a:ext uri="{0D108BD9-81ED-4DB2-BD59-A6C34878D82A}">
                    <a16:rowId xmlns:a16="http://schemas.microsoft.com/office/drawing/2014/main" val="1938325741"/>
                  </a:ext>
                </a:extLst>
              </a:tr>
              <a:tr h="15173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public- libertés publiques : 20h- 3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administratif ou droit de l’Union européenne (20h- 2 ECTS)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public- Libertés publiques 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51275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90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BLOCS CONNAISSANCES- 2</a:t>
            </a:r>
            <a:r>
              <a:rPr lang="fr-FR" b="1" baseline="30000" dirty="0">
                <a:solidFill>
                  <a:srgbClr val="0070C0"/>
                </a:solidFill>
              </a:rPr>
              <a:t>ème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Parcours concours judiciaires</a:t>
            </a:r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344797"/>
              </p:ext>
            </p:extLst>
          </p:nvPr>
        </p:nvGraphicFramePr>
        <p:xfrm>
          <a:off x="1259632" y="2374611"/>
          <a:ext cx="6984776" cy="3406546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</a:tblGrid>
              <a:tr h="9774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400" b="1" dirty="0"/>
                        <a:t>Bloc droit privé approfondi </a:t>
                      </a:r>
                      <a:endParaRPr lang="fr-FR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extLst>
                  <a:ext uri="{0D108BD9-81ED-4DB2-BD59-A6C34878D82A}">
                    <a16:rowId xmlns:a16="http://schemas.microsoft.com/office/drawing/2014/main" val="1273820926"/>
                  </a:ext>
                </a:extLst>
              </a:tr>
              <a:tr h="2429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civil et contentieux civil : 20h- 3 ECTS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pénal et contentieux pénal : 20h- 3 ECTS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1" u="sng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civil et contentieux civil : 25h- 3 ECTS)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pénal et contentieux pénal : 10h- 2ECTS)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Droit pénal spécial : 10h- 2 ECTS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919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BLOCS CONNAISSANCES- 2</a:t>
            </a:r>
            <a:r>
              <a:rPr lang="fr-FR" b="1" baseline="30000" dirty="0">
                <a:solidFill>
                  <a:srgbClr val="0070C0"/>
                </a:solidFill>
              </a:rPr>
              <a:t>ème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pPr lvl="0" algn="ctr"/>
            <a:r>
              <a:rPr lang="fr-FR" b="1" dirty="0">
                <a:solidFill>
                  <a:srgbClr val="0070C0"/>
                </a:solidFill>
              </a:rPr>
              <a:t>Parcours concours administratifs</a:t>
            </a:r>
          </a:p>
          <a:p>
            <a:pPr lvl="0" algn="ctr"/>
            <a:endParaRPr lang="fr-FR" b="1" dirty="0">
              <a:solidFill>
                <a:srgbClr val="0070C0"/>
              </a:solidFill>
            </a:endParaRPr>
          </a:p>
          <a:p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716110"/>
              </p:ext>
            </p:extLst>
          </p:nvPr>
        </p:nvGraphicFramePr>
        <p:xfrm>
          <a:off x="395536" y="2031133"/>
          <a:ext cx="8424936" cy="460710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471860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  <a:gridCol w="3953076">
                  <a:extLst>
                    <a:ext uri="{9D8B030D-6E8A-4147-A177-3AD203B41FA5}">
                      <a16:colId xmlns:a16="http://schemas.microsoft.com/office/drawing/2014/main" val="2928962054"/>
                    </a:ext>
                  </a:extLst>
                </a:gridCol>
              </a:tblGrid>
              <a:tr h="20849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Bloc droit public approfondi- Bloc politiques publiques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820926"/>
                  </a:ext>
                </a:extLst>
              </a:tr>
              <a:tr h="223180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  <a:endParaRPr lang="fr-FR" sz="14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Politiques publiques : 10h- 2 ECTS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Politiques économiques et sociales : 10h- 2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u="none" strike="noStrike" dirty="0">
                          <a:effectLst/>
                        </a:rPr>
                        <a:t> </a:t>
                      </a:r>
                      <a:endParaRPr lang="fr-FR" sz="14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  <a:endParaRPr lang="fr-FR" sz="14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Politiques publiques et action publique, 2 cours au choix parmi 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- sécurité, pénitentiaire, politique pénale : 8h,3 ECTS 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- culture, éducation : 8h, 3 ECTS 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- fonction publique et gestion des ressources humaines : 8h, 3 ECTS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  <a:tr h="208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Bloc politiques publiques, </a:t>
                      </a:r>
                      <a:r>
                        <a:rPr lang="fr-FR" sz="1400" i="1" dirty="0">
                          <a:effectLst/>
                        </a:rPr>
                        <a:t>optionnel</a:t>
                      </a:r>
                      <a:endParaRPr lang="fr-FR" sz="1400" i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r>
                        <a:rPr lang="fr-FR" sz="1400" b="1" dirty="0">
                          <a:effectLst/>
                        </a:rPr>
                        <a:t>Bloc pénal, </a:t>
                      </a:r>
                      <a:r>
                        <a:rPr lang="fr-FR" sz="1400" b="1" i="1" dirty="0">
                          <a:effectLst/>
                        </a:rPr>
                        <a:t>optionnel</a:t>
                      </a: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/>
                </a:tc>
                <a:extLst>
                  <a:ext uri="{0D108BD9-81ED-4DB2-BD59-A6C34878D82A}">
                    <a16:rowId xmlns:a16="http://schemas.microsoft.com/office/drawing/2014/main" val="1938325741"/>
                  </a:ext>
                </a:extLst>
              </a:tr>
              <a:tr h="1917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u="sng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  <a:endParaRPr lang="fr-FR" sz="14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Finances publiques : 15h- 3 ECTS, optionnel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1" u="sng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  <a:endParaRPr lang="fr-FR" sz="1400" b="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Politiques économiques et sociales : 10h-3 ECTS, optionnel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u="sng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</a:t>
                      </a:r>
                      <a:endParaRPr lang="fr-FR" sz="1400" b="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Droit pénal et contentieux pénal : 20h- 3 ECTS, optionnel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1" u="sng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</a:t>
                      </a:r>
                      <a:endParaRPr lang="fr-FR" sz="1400" b="0" i="1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Droit pénal et contentieux pénal : 10h-3 ECTS, optionnel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51275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439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 COMPETENCES- 1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Parcours concours judiciaires- concours administratifs (tronc commun)</a:t>
            </a:r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611044"/>
              </p:ext>
            </p:extLst>
          </p:nvPr>
        </p:nvGraphicFramePr>
        <p:xfrm>
          <a:off x="936515" y="2060848"/>
          <a:ext cx="7632848" cy="4392488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</a:tblGrid>
              <a:tr h="4392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1) Capacité d’analyse de dossiers et de synthèse- capacités rédactionnelles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- Ateliers Notes de synthèse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 </a:t>
                      </a:r>
                      <a:r>
                        <a:rPr lang="fr-FR" sz="1400" b="0" i="0" u="none" dirty="0">
                          <a:effectLst/>
                        </a:rPr>
                        <a:t>: 8h- 2 ECTS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 </a:t>
                      </a:r>
                      <a:r>
                        <a:rPr lang="fr-FR" sz="1400" b="0" i="0" u="none" dirty="0">
                          <a:effectLst/>
                        </a:rPr>
                        <a:t>: 8h- 2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2) Maîtrise de la qualification et de l'interprétation juridiques- capacités rédactionnelles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- Ateliers Cas pratiques juridiques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 </a:t>
                      </a:r>
                      <a:r>
                        <a:rPr lang="fr-FR" sz="1400" b="0" i="0" u="none" dirty="0">
                          <a:effectLst/>
                        </a:rPr>
                        <a:t>: 8h- 2 ECTS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 </a:t>
                      </a:r>
                      <a:r>
                        <a:rPr lang="fr-FR" sz="1400" b="0" i="0" u="none" dirty="0">
                          <a:effectLst/>
                        </a:rPr>
                        <a:t>: 10h- 2 ECTS uniquement parcours carrières judiciaires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3) Capacité à argumenter- Maîtrise de l’expression écrite et orale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- Ateliers Dissertations juridiques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 </a:t>
                      </a:r>
                      <a:r>
                        <a:rPr lang="fr-FR" sz="1400" b="0" i="0" u="none" dirty="0">
                          <a:effectLst/>
                        </a:rPr>
                        <a:t>: 10h- 2 ECTS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 </a:t>
                      </a:r>
                      <a:r>
                        <a:rPr lang="fr-FR" sz="1400" b="0" i="0" u="none" dirty="0">
                          <a:effectLst/>
                        </a:rPr>
                        <a:t>: 10h- 2 ECTS + 10h- 2 ECTS uniquement parcours carrières publiques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- Ateliers Expression orale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Débats contradictoires : 9h- 3 ECTS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Exercices pratiques : 10h- 2 ECTS</a:t>
                      </a:r>
                      <a:r>
                        <a:rPr lang="fr-FR" sz="1400" u="none" dirty="0">
                          <a:effectLst/>
                        </a:rPr>
                        <a:t> </a:t>
                      </a:r>
                      <a:endParaRPr lang="fr-FR" sz="1400" u="none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660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 COMPETENCES- 1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Parcours concours judiciaires- concours administratifs (tronc commun)</a:t>
            </a:r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214655"/>
              </p:ext>
            </p:extLst>
          </p:nvPr>
        </p:nvGraphicFramePr>
        <p:xfrm>
          <a:off x="901508" y="2456892"/>
          <a:ext cx="7632848" cy="324036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4) Maîtrise langue anglaise (écrit et oral)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- Ateliers langue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1</a:t>
                      </a:r>
                      <a:r>
                        <a:rPr lang="fr-FR" sz="1400" b="0" i="0" u="none" dirty="0">
                          <a:effectLst/>
                        </a:rPr>
                        <a:t> : 20h- 3 ECTS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  <a:r>
                        <a:rPr lang="fr-FR" sz="1400" b="0" i="0" u="none" dirty="0">
                          <a:effectLst/>
                        </a:rPr>
                        <a:t> : 20h- 3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5) Initiation à la recherche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  <a:r>
                        <a:rPr lang="fr-FR" sz="1400" b="0" i="0" u="none" dirty="0">
                          <a:effectLst/>
                        </a:rPr>
                        <a:t> : Clinique de légistique, Ateliers les Surligneurs 25h- 1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i="0" u="none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effectLst/>
                        </a:rPr>
                        <a:t>6) Savoir rédiger un CV et une lettre de motivation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2</a:t>
                      </a:r>
                      <a:r>
                        <a:rPr lang="fr-FR" sz="1400" b="0" i="0" u="none" dirty="0">
                          <a:effectLst/>
                        </a:rPr>
                        <a:t> : Module professionnalisant, 10h- 1 ECTS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368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323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083242" cy="5472608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 COMPETENCES- 2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358589"/>
              </p:ext>
            </p:extLst>
          </p:nvPr>
        </p:nvGraphicFramePr>
        <p:xfrm>
          <a:off x="872761" y="1844823"/>
          <a:ext cx="7272808" cy="475252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928962054"/>
                    </a:ext>
                  </a:extLst>
                </a:gridCol>
              </a:tblGrid>
              <a:tr h="417704">
                <a:tc gridSpan="2">
                  <a:txBody>
                    <a:bodyPr/>
                    <a:lstStyle/>
                    <a:p>
                      <a:pPr lvl="0"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Capacité d’analyse de dossiers et de synthèse- capacités rédactionnelles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  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/>
                </a:tc>
                <a:extLst>
                  <a:ext uri="{0D108BD9-81ED-4DB2-BD59-A6C34878D82A}">
                    <a16:rowId xmlns:a16="http://schemas.microsoft.com/office/drawing/2014/main" val="1938325741"/>
                  </a:ext>
                </a:extLst>
              </a:tr>
              <a:tr h="91319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u="none" strike="noStrike" dirty="0">
                          <a:effectLst/>
                        </a:rPr>
                        <a:t> Ateliers Notes de synthèse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strike="noStrike" dirty="0">
                          <a:effectLst/>
                        </a:rPr>
                        <a:t>Semestre 3 </a:t>
                      </a:r>
                      <a:r>
                        <a:rPr lang="fr-FR" sz="1400" b="0" u="none" strike="noStrike" dirty="0">
                          <a:effectLst/>
                        </a:rPr>
                        <a:t>: 10h- 2 ECTS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i-</a:t>
                      </a:r>
                      <a:r>
                        <a:rPr lang="fr-FR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EPrépa</a:t>
                      </a: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1" u="sng" dirty="0">
                        <a:effectLst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51275"/>
                  </a:ext>
                </a:extLst>
              </a:tr>
              <a:tr h="41385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Maîtrise de la qualification et de l'interprétation juridiques- capacités rédactionnelles</a:t>
                      </a:r>
                    </a:p>
                  </a:txBody>
                  <a:tcPr marL="53142" marR="53142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078342"/>
                  </a:ext>
                </a:extLst>
              </a:tr>
              <a:tr h="315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Parcours concours judiciaires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solidFill>
                            <a:srgbClr val="0070C0"/>
                          </a:solidFill>
                          <a:effectLst/>
                        </a:rPr>
                        <a:t>Parcours concours administratifs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884744"/>
                  </a:ext>
                </a:extLst>
              </a:tr>
              <a:tr h="2692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Cas pratiques juridiques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20h- 3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Cas pratiques civil approfondi, </a:t>
                      </a:r>
                      <a:r>
                        <a:rPr lang="fr-FR" sz="1400" b="0" i="1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optionnel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Cas pratiques pénal approfondi, </a:t>
                      </a:r>
                      <a:r>
                        <a:rPr lang="fr-FR" sz="1400" b="0" i="1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optionnel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Ateliers QRC spécifiques IRA, </a:t>
                      </a:r>
                      <a:r>
                        <a:rPr lang="fr-FR" sz="1400" b="0" i="1" u="none" dirty="0">
                          <a:effectLst/>
                        </a:rPr>
                        <a:t>optionnel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15h- 3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dirty="0">
                          <a:effectLst/>
                        </a:rPr>
                        <a:t>Ateliers QRC- cas pratiques spécifiques police/pénitentiaire, </a:t>
                      </a:r>
                      <a:r>
                        <a:rPr lang="fr-FR" sz="1400" b="0" i="1" u="none" dirty="0">
                          <a:effectLst/>
                        </a:rPr>
                        <a:t>optionnel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317710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961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05120"/>
            <a:ext cx="8083242" cy="5708256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BLOC COMPETENCES- 2</a:t>
            </a:r>
            <a:r>
              <a:rPr lang="fr-FR" b="1" baseline="30000" dirty="0">
                <a:solidFill>
                  <a:srgbClr val="0070C0"/>
                </a:solidFill>
              </a:rPr>
              <a:t>ère</a:t>
            </a:r>
            <a:r>
              <a:rPr lang="fr-FR" b="1" dirty="0">
                <a:solidFill>
                  <a:srgbClr val="0070C0"/>
                </a:solidFill>
              </a:rPr>
              <a:t> ANNEE MASTER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467544" y="44624"/>
            <a:ext cx="5904656" cy="10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fr-FR" sz="2000" kern="0" dirty="0"/>
              <a:t>Lister les blocs de connaissances et de compétences, par Mention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DC5C12-53A4-42BF-A778-6F26EA664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571692"/>
              </p:ext>
            </p:extLst>
          </p:nvPr>
        </p:nvGraphicFramePr>
        <p:xfrm>
          <a:off x="467544" y="1556793"/>
          <a:ext cx="8208912" cy="505747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857788642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928962054"/>
                    </a:ext>
                  </a:extLst>
                </a:gridCol>
              </a:tblGrid>
              <a:tr h="209267">
                <a:tc gridSpan="2">
                  <a:txBody>
                    <a:bodyPr/>
                    <a:lstStyle/>
                    <a:p>
                      <a:pPr lvl="0" algn="ctr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Capacité à argumenter- Maîtrise de l’expression écrite et orale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078342"/>
                  </a:ext>
                </a:extLst>
              </a:tr>
              <a:tr h="276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Parcours concours judiciaires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i="0" u="none" dirty="0">
                          <a:solidFill>
                            <a:srgbClr val="0070C0"/>
                          </a:solidFill>
                          <a:effectLst/>
                        </a:rPr>
                        <a:t>Parcours concours administratifs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395360"/>
                  </a:ext>
                </a:extLst>
              </a:tr>
              <a:tr h="3675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QRC- droit public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Dissertation pénal- contentieux pénal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Ateliers Dissertation civil- contentieux civil 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Atelier oral</a:t>
                      </a:r>
                    </a:p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fr-F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10h- 3 ECTS</a:t>
                      </a: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Ateliers Dissertation droit public 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20h- 4ECTS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Ateliers composition - QRC droit public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10h- 2 ECTS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Ateliers dissertation politiques publiques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Ateliers dissertation pénal et procédure pénale 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3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0" u="none" dirty="0">
                          <a:effectLst/>
                        </a:rPr>
                        <a:t>Atelier oral</a:t>
                      </a:r>
                    </a:p>
                    <a:p>
                      <a:pPr marL="360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u="sng" dirty="0">
                          <a:effectLst/>
                        </a:rPr>
                        <a:t>Semestre 4 </a:t>
                      </a:r>
                      <a:r>
                        <a:rPr lang="fr-FR" sz="1400" b="0" i="0" u="none" dirty="0">
                          <a:effectLst/>
                        </a:rPr>
                        <a:t>: 10h- 3 ECTS</a:t>
                      </a: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317710"/>
                  </a:ext>
                </a:extLst>
              </a:tr>
              <a:tr h="2234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Maîtrise anglais (écrit, oral) </a:t>
                      </a:r>
                    </a:p>
                  </a:txBody>
                  <a:tcPr marL="53142" marR="53142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015367"/>
                  </a:ext>
                </a:extLst>
              </a:tr>
              <a:tr h="65545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3 </a:t>
                      </a:r>
                      <a:r>
                        <a:rPr lang="pt-B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10h- 2 ECTS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0" i="1" u="sng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Semestre 4 </a:t>
                      </a:r>
                      <a:r>
                        <a:rPr lang="pt-BR" sz="1400" b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10h- 2 ECTS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b="0" i="0" u="none" dirty="0">
                        <a:effectLst/>
                      </a:endParaRPr>
                    </a:p>
                  </a:txBody>
                  <a:tcPr marL="53142" marR="531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64998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385E7F-018A-4744-84C1-E0706F624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2356" y="45928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6264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094662" cy="5184576"/>
          </a:xfrm>
        </p:spPr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  <a:p>
            <a:pPr algn="just"/>
            <a:r>
              <a:rPr lang="fr-FR" b="1" dirty="0">
                <a:solidFill>
                  <a:schemeClr val="tx1"/>
                </a:solidFill>
              </a:rPr>
              <a:t>1) Enseignements par projet : réussite aux concours administratifs et judiciaires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- Une préparation aux carrières publiques et judiciaires accessibles sur concours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- Une formation généraliste et transversale 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- Une formation professionnalisante et spécialisée en 2e année en fonction de la carrière ou des concours envisagés (administratif ou judiciaire).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2) Objectifs pédagogiques de deux ordres 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fournir les connaissances générales et approfondies </a:t>
            </a:r>
            <a:r>
              <a:rPr lang="fr-FR" dirty="0">
                <a:solidFill>
                  <a:schemeClr val="tx1"/>
                </a:solidFill>
              </a:rPr>
              <a:t>correspondant à celles exigées pour la réussite aux différents concours dans les matières tant de droit civil, de droit pénal, de droit public et de culture générale. </a:t>
            </a:r>
          </a:p>
          <a:p>
            <a:pPr marL="1384300" lvl="6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 1</a:t>
            </a:r>
            <a:r>
              <a:rPr lang="fr-FR" baseline="30000" dirty="0">
                <a:solidFill>
                  <a:schemeClr val="tx1"/>
                </a:solidFill>
              </a:rPr>
              <a:t>ère</a:t>
            </a:r>
            <a:r>
              <a:rPr lang="fr-FR" dirty="0">
                <a:solidFill>
                  <a:schemeClr val="tx1"/>
                </a:solidFill>
              </a:rPr>
              <a:t> année, formation généraliste et transversale, accent sur fondamentaux. </a:t>
            </a:r>
          </a:p>
          <a:p>
            <a:pPr marL="1384300" lvl="6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 2</a:t>
            </a:r>
            <a:r>
              <a:rPr lang="fr-FR" baseline="30000" dirty="0">
                <a:solidFill>
                  <a:schemeClr val="tx1"/>
                </a:solidFill>
              </a:rPr>
              <a:t>ème</a:t>
            </a:r>
            <a:r>
              <a:rPr lang="fr-FR" dirty="0">
                <a:solidFill>
                  <a:schemeClr val="tx1"/>
                </a:solidFill>
              </a:rPr>
              <a:t> année : formation proposée plus technique et spécialisée, spécialisation par parcours</a:t>
            </a:r>
          </a:p>
          <a:p>
            <a:pPr marL="1384300" lvl="6">
              <a:buFont typeface="Wingdings" panose="05000000000000000000" pitchFamily="2" charset="2"/>
              <a:buChar char="§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67544" y="476672"/>
            <a:ext cx="7837488" cy="863600"/>
          </a:xfrm>
        </p:spPr>
        <p:txBody>
          <a:bodyPr/>
          <a:lstStyle/>
          <a:p>
            <a:r>
              <a:rPr lang="fr-FR" dirty="0"/>
              <a:t>Les modalités pédagogiques, par Mention</a:t>
            </a:r>
          </a:p>
        </p:txBody>
      </p:sp>
    </p:spTree>
    <p:extLst>
      <p:ext uri="{BB962C8B-B14F-4D97-AF65-F5344CB8AC3E}">
        <p14:creationId xmlns:p14="http://schemas.microsoft.com/office/powerpoint/2010/main" val="3664549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094662" cy="5184576"/>
          </a:xfrm>
        </p:spPr>
        <p:txBody>
          <a:bodyPr/>
          <a:lstStyle/>
          <a:p>
            <a:endParaRPr lang="fr-FR" dirty="0"/>
          </a:p>
          <a:p>
            <a:r>
              <a:rPr lang="fr-FR" b="1" dirty="0">
                <a:solidFill>
                  <a:schemeClr val="tx1"/>
                </a:solidFill>
              </a:rPr>
              <a:t>2) Objectifs pédagogiques de deux ordres (suite)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permettre d’acquérir des compétences</a:t>
            </a:r>
            <a:r>
              <a:rPr lang="fr-FR" dirty="0">
                <a:solidFill>
                  <a:schemeClr val="tx1"/>
                </a:solidFill>
              </a:rPr>
              <a:t> afin d’affronter non seulement les concours mais également les différents métiers juridiques (juristes d’entreprise ou au sein d’une collectivité publique notamment).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gray">
          <a:xfrm>
            <a:off x="755576" y="3140968"/>
            <a:ext cx="583264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endParaRPr lang="fr-FR" kern="0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67544" y="476672"/>
            <a:ext cx="7837488" cy="863600"/>
          </a:xfrm>
        </p:spPr>
        <p:txBody>
          <a:bodyPr/>
          <a:lstStyle/>
          <a:p>
            <a:r>
              <a:rPr lang="fr-FR" dirty="0"/>
              <a:t>Les modalités pédagogiques, par Mention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F6BB757-AE58-49DA-A4CB-F03AEB860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371458"/>
              </p:ext>
            </p:extLst>
          </p:nvPr>
        </p:nvGraphicFramePr>
        <p:xfrm>
          <a:off x="580374" y="3415951"/>
          <a:ext cx="7980412" cy="314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6110">
                  <a:extLst>
                    <a:ext uri="{9D8B030D-6E8A-4147-A177-3AD203B41FA5}">
                      <a16:colId xmlns:a16="http://schemas.microsoft.com/office/drawing/2014/main" val="2832541324"/>
                    </a:ext>
                  </a:extLst>
                </a:gridCol>
                <a:gridCol w="4854302">
                  <a:extLst>
                    <a:ext uri="{9D8B030D-6E8A-4147-A177-3AD203B41FA5}">
                      <a16:colId xmlns:a16="http://schemas.microsoft.com/office/drawing/2014/main" val="1704266781"/>
                    </a:ext>
                  </a:extLst>
                </a:gridCol>
              </a:tblGrid>
              <a:tr h="702500">
                <a:tc>
                  <a:txBody>
                    <a:bodyPr/>
                    <a:lstStyle/>
                    <a:p>
                      <a:r>
                        <a:rPr lang="fr-FR" dirty="0"/>
                        <a:t>Liste des connaissances attendues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Liste des compétences développées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833953"/>
                  </a:ext>
                </a:extLst>
              </a:tr>
              <a:tr h="2390732">
                <a:tc>
                  <a:txBody>
                    <a:bodyPr/>
                    <a:lstStyle/>
                    <a:p>
                      <a:r>
                        <a:rPr lang="fr-FR" sz="1400" dirty="0"/>
                        <a:t>- Transdisciplinaires : théorie générale du droit, organisation de l’Etat, droit international et européen et des droits de l’homme… </a:t>
                      </a:r>
                    </a:p>
                    <a:p>
                      <a:r>
                        <a:rPr lang="fr-FR" sz="1400" dirty="0"/>
                        <a:t>- Disciplinaires. Acquisition de connaissances plus spécialisées (en fonction du parcours, droit privé ou droit public</a:t>
                      </a:r>
                    </a:p>
                    <a:p>
                      <a:r>
                        <a:rPr lang="fr-FR" sz="1400" dirty="0"/>
                        <a:t>- Pluridisciplinaires : histoire, économie, sociologie, philosophie.</a:t>
                      </a:r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- Pouvoir affronter les épreuves spécifiques des concours </a:t>
                      </a:r>
                    </a:p>
                    <a:p>
                      <a:r>
                        <a:rPr lang="fr-FR" sz="1400" dirty="0"/>
                        <a:t>- Maîtriser l’expression écrite et orale</a:t>
                      </a:r>
                    </a:p>
                    <a:p>
                      <a:r>
                        <a:rPr lang="fr-FR" sz="1400" dirty="0"/>
                        <a:t>- Savoir mener une réflexion et une argumentation </a:t>
                      </a:r>
                    </a:p>
                    <a:p>
                      <a:r>
                        <a:rPr lang="fr-FR" sz="1400" dirty="0"/>
                        <a:t>- Fournir une capacité de travail personnel et autonome</a:t>
                      </a:r>
                    </a:p>
                    <a:p>
                      <a:r>
                        <a:rPr lang="fr-FR" sz="1400" dirty="0"/>
                        <a:t>- Maitriser l'accès aux sources du droit </a:t>
                      </a:r>
                    </a:p>
                    <a:p>
                      <a:r>
                        <a:rPr lang="fr-FR" sz="1400" dirty="0"/>
                        <a:t>- Maîtriser la qualification et de l'interprétation juridiques</a:t>
                      </a:r>
                    </a:p>
                    <a:p>
                      <a:r>
                        <a:rPr lang="fr-FR" sz="1400" dirty="0"/>
                        <a:t>- Développer un esprit de synthèse </a:t>
                      </a:r>
                    </a:p>
                    <a:p>
                      <a:r>
                        <a:rPr lang="fr-FR" sz="1400" dirty="0"/>
                        <a:t>- Développer une aptitude à l’analyse de cas et de dossier, aptitude à la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694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32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 et judiciaires</a:t>
            </a: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512680"/>
              </p:ext>
            </p:extLst>
          </p:nvPr>
        </p:nvGraphicFramePr>
        <p:xfrm>
          <a:off x="812800" y="1916832"/>
          <a:ext cx="7518400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Intitulés des</a:t>
                      </a:r>
                      <a:r>
                        <a:rPr lang="fr-FR" baseline="0" dirty="0"/>
                        <a:t> parcours-types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Parcours carrières judiciaires</a:t>
                      </a:r>
                    </a:p>
                    <a:p>
                      <a:pPr algn="just"/>
                      <a:r>
                        <a:rPr lang="fr-FR" sz="1400" dirty="0"/>
                        <a:t>(pour une formation généraliste en droit privé et une préparation aux concours A et A+ ou examens: magistrature, services pénitentiaires, greffe, PJJ, avocat, huissier…)  </a:t>
                      </a:r>
                    </a:p>
                    <a:p>
                      <a:pPr algn="just"/>
                      <a:endParaRPr lang="fr-FR" sz="1400" dirty="0"/>
                    </a:p>
                    <a:p>
                      <a:pPr algn="just"/>
                      <a:endParaRPr lang="fr-FR" sz="1400" dirty="0"/>
                    </a:p>
                    <a:p>
                      <a:pPr algn="just"/>
                      <a:r>
                        <a:rPr lang="fr-FR" sz="1400" dirty="0"/>
                        <a:t>Responsables : Clara Bernard-Xemard, Anne-Valérie Le Fur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Parcours carrières administratives</a:t>
                      </a:r>
                    </a:p>
                    <a:p>
                      <a:r>
                        <a:rPr lang="fr-FR" sz="1400" dirty="0"/>
                        <a:t>(pour une formation généraliste en droit public et une préparation aux concours A et A+ : attaché territorial, administrateur, police, magistrat administratif,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administrateur des assemblées, IRA, administrateur et attaché territoriaux, concours de police et de gendarmerie, commissaire aux armées…)</a:t>
                      </a:r>
                      <a:r>
                        <a:rPr lang="fr-FR" sz="1400" dirty="0"/>
                        <a:t> </a:t>
                      </a:r>
                    </a:p>
                    <a:p>
                      <a:endParaRPr lang="fr-FR" sz="1400" dirty="0"/>
                    </a:p>
                    <a:p>
                      <a:r>
                        <a:rPr lang="fr-FR" sz="1400" dirty="0"/>
                        <a:t>Responsables : Raphaël Matta-Duvignau, Anne-Valérie Le Fur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586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094662" cy="5184576"/>
          </a:xfrm>
        </p:spPr>
        <p:txBody>
          <a:bodyPr/>
          <a:lstStyle/>
          <a:p>
            <a:endParaRPr lang="fr-FR" dirty="0"/>
          </a:p>
          <a:p>
            <a:r>
              <a:rPr lang="fr-FR" b="1" dirty="0">
                <a:solidFill>
                  <a:schemeClr val="tx1"/>
                </a:solidFill>
              </a:rPr>
              <a:t>3) Compétences additionnelles  </a:t>
            </a:r>
          </a:p>
          <a:p>
            <a:r>
              <a:rPr lang="fr-FR" dirty="0">
                <a:solidFill>
                  <a:schemeClr val="tx1"/>
                </a:solidFill>
              </a:rPr>
              <a:t>- Mise en place d’ateliers théâtre (environ 2-3 vendredis après-midi). </a:t>
            </a:r>
          </a:p>
          <a:p>
            <a:r>
              <a:rPr lang="fr-FR" dirty="0">
                <a:solidFill>
                  <a:schemeClr val="tx1"/>
                </a:solidFill>
              </a:rPr>
              <a:t>- Mise en place de ciné-débats avec intervention d’une personnalité extérieure (en partenariat avec Sciences Po Saint-Germain).  </a:t>
            </a:r>
          </a:p>
          <a:p>
            <a:r>
              <a:rPr lang="fr-FR" dirty="0">
                <a:solidFill>
                  <a:schemeClr val="tx1"/>
                </a:solidFill>
              </a:rPr>
              <a:t>- Aide à la rédaction de </a:t>
            </a:r>
            <a:r>
              <a:rPr lang="fr-FR" dirty="0" err="1">
                <a:solidFill>
                  <a:schemeClr val="tx1"/>
                </a:solidFill>
              </a:rPr>
              <a:t>CVs</a:t>
            </a:r>
            <a:r>
              <a:rPr lang="fr-FR" dirty="0">
                <a:solidFill>
                  <a:schemeClr val="tx1"/>
                </a:solidFill>
              </a:rPr>
              <a:t> et de lettres de motivation, préparation aux entretiens individuels et aux mises en situation collective.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4) Politique de stages </a:t>
            </a:r>
          </a:p>
          <a:p>
            <a:r>
              <a:rPr lang="fr-FR" dirty="0">
                <a:solidFill>
                  <a:schemeClr val="tx1"/>
                </a:solidFill>
              </a:rPr>
              <a:t>Le stage est obligatoire dans les deux parcours en 2</a:t>
            </a:r>
            <a:r>
              <a:rPr lang="fr-FR" baseline="30000" dirty="0">
                <a:solidFill>
                  <a:schemeClr val="tx1"/>
                </a:solidFill>
              </a:rPr>
              <a:t>ème</a:t>
            </a:r>
            <a:r>
              <a:rPr lang="fr-FR" dirty="0">
                <a:solidFill>
                  <a:schemeClr val="tx1"/>
                </a:solidFill>
              </a:rPr>
              <a:t> année (jusqu’à 6 mois dans le parcours carrières publiques, en fonction des concours présentés). Il donne lieu à un rapport de stage et à l’octroi d’ECTS (2 dans le parcours carrières judiciaires; 6 dans le parcours carrières publiques)</a:t>
            </a:r>
          </a:p>
          <a:p>
            <a:r>
              <a:rPr lang="fr-FR" dirty="0">
                <a:solidFill>
                  <a:schemeClr val="tx1"/>
                </a:solidFill>
              </a:rPr>
              <a:t>Le stage doit obligatoirement avoir une durée de 2 mois, étalée sur les 2 années de la mention. Un atelier professionnalisant en semestre 2 de la mention est dédié à la recherche de stage et à l’élaboration du projet professionnel des étudiants. </a:t>
            </a:r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67544" y="476672"/>
            <a:ext cx="7837488" cy="863600"/>
          </a:xfrm>
        </p:spPr>
        <p:txBody>
          <a:bodyPr/>
          <a:lstStyle/>
          <a:p>
            <a:r>
              <a:rPr lang="fr-FR" dirty="0"/>
              <a:t>Les modalités pédagogiques, par Mention</a:t>
            </a:r>
          </a:p>
        </p:txBody>
      </p:sp>
    </p:spTree>
    <p:extLst>
      <p:ext uri="{BB962C8B-B14F-4D97-AF65-F5344CB8AC3E}">
        <p14:creationId xmlns:p14="http://schemas.microsoft.com/office/powerpoint/2010/main" val="16687230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3568" y="1052240"/>
            <a:ext cx="8094662" cy="518457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5) Enseignements en anglais</a:t>
            </a:r>
          </a:p>
          <a:p>
            <a:r>
              <a:rPr lang="fr-FR" dirty="0">
                <a:solidFill>
                  <a:schemeClr val="tx1"/>
                </a:solidFill>
              </a:rPr>
              <a:t>- Epreuve de langue anglaise aux concours administratifs et judiciaires. Ateliers spécifiques de préparation.</a:t>
            </a:r>
          </a:p>
          <a:p>
            <a:r>
              <a:rPr lang="fr-FR" dirty="0">
                <a:solidFill>
                  <a:schemeClr val="tx1"/>
                </a:solidFill>
              </a:rPr>
              <a:t>- Préparation à des concours de la fonction publique française ou assimilée </a:t>
            </a:r>
          </a:p>
          <a:p>
            <a:pPr lvl="7" algn="just"/>
            <a:r>
              <a:rPr lang="fr-FR" sz="1400" dirty="0">
                <a:solidFill>
                  <a:schemeClr val="tx1"/>
                </a:solidFill>
              </a:rPr>
              <a:t>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6) Enseignements numériques- pédagogies innovantes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- Apprentissage des étudiants aux nouvelles technologies de l’information et de la communication grâce la plateforme </a:t>
            </a:r>
            <a:r>
              <a:rPr lang="fr-FR" dirty="0" err="1">
                <a:solidFill>
                  <a:schemeClr val="tx1"/>
                </a:solidFill>
              </a:rPr>
              <a:t>moodle</a:t>
            </a:r>
            <a:r>
              <a:rPr lang="fr-FR" dirty="0">
                <a:solidFill>
                  <a:schemeClr val="tx1"/>
                </a:solidFill>
              </a:rPr>
              <a:t> opérée par l’IEP de Saint-Germain-en-Laye.</a:t>
            </a:r>
          </a:p>
          <a:p>
            <a:pPr algn="just"/>
            <a:r>
              <a:rPr lang="fr-FR" dirty="0">
                <a:solidFill>
                  <a:schemeClr val="tx1"/>
                </a:solidFill>
              </a:rPr>
              <a:t>- Formation des étudiants et des enseignants par un ingénieur technico-pédagogique de l’IEP.</a:t>
            </a:r>
          </a:p>
          <a:p>
            <a:r>
              <a:rPr lang="fr-FR" dirty="0">
                <a:solidFill>
                  <a:schemeClr val="tx1"/>
                </a:solidFill>
              </a:rPr>
              <a:t>- Enseignements proposés en e-learning en 2</a:t>
            </a:r>
            <a:r>
              <a:rPr lang="fr-FR" baseline="30000" dirty="0">
                <a:solidFill>
                  <a:schemeClr val="tx1"/>
                </a:solidFill>
              </a:rPr>
              <a:t>ème</a:t>
            </a:r>
            <a:r>
              <a:rPr lang="fr-FR" dirty="0">
                <a:solidFill>
                  <a:schemeClr val="tx1"/>
                </a:solidFill>
              </a:rPr>
              <a:t> année : pédagogie inversée, vidéos, classes virtuelles, </a:t>
            </a:r>
            <a:r>
              <a:rPr lang="fr-FR" dirty="0" err="1">
                <a:solidFill>
                  <a:schemeClr val="tx1"/>
                </a:solidFill>
              </a:rPr>
              <a:t>mooc</a:t>
            </a:r>
            <a:r>
              <a:rPr lang="fr-FR" dirty="0">
                <a:solidFill>
                  <a:schemeClr val="tx1"/>
                </a:solidFill>
              </a:rPr>
              <a:t>…</a:t>
            </a:r>
          </a:p>
          <a:p>
            <a:r>
              <a:rPr lang="fr-FR" dirty="0">
                <a:solidFill>
                  <a:schemeClr val="tx1"/>
                </a:solidFill>
              </a:rPr>
              <a:t>- Ressources sous forme de vidéos, de fascicules, de revues de presse, d’articles de doctrine accessibles sur la bibliothèque numérique de l’UVSQ…</a:t>
            </a:r>
          </a:p>
          <a:p>
            <a:pPr marL="1841500" lvl="7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Des étudiants plus actifs de leur formation</a:t>
            </a:r>
          </a:p>
          <a:p>
            <a:pPr marL="1841500" lvl="7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Une pédagogie adaptée à une préparation efficace aux concours.</a:t>
            </a:r>
          </a:p>
          <a:p>
            <a:pPr marL="1841500" lvl="7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Une équipe pédagogique formée aux pédagogies innovantes </a:t>
            </a:r>
          </a:p>
          <a:p>
            <a:r>
              <a:rPr lang="fr-FR" dirty="0"/>
              <a:t> </a:t>
            </a:r>
          </a:p>
          <a:p>
            <a:endParaRPr lang="fr-FR" b="1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395536" y="188640"/>
            <a:ext cx="7837488" cy="863600"/>
          </a:xfrm>
        </p:spPr>
        <p:txBody>
          <a:bodyPr/>
          <a:lstStyle/>
          <a:p>
            <a:r>
              <a:rPr lang="fr-FR" dirty="0"/>
              <a:t>Les modalités pédagogiques, par Mention</a:t>
            </a:r>
          </a:p>
        </p:txBody>
      </p:sp>
    </p:spTree>
    <p:extLst>
      <p:ext uri="{BB962C8B-B14F-4D97-AF65-F5344CB8AC3E}">
        <p14:creationId xmlns:p14="http://schemas.microsoft.com/office/powerpoint/2010/main" val="27657278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3568" y="1052240"/>
            <a:ext cx="8094662" cy="5184576"/>
          </a:xfrm>
        </p:spPr>
        <p:txBody>
          <a:bodyPr/>
          <a:lstStyle/>
          <a:p>
            <a:endParaRPr lang="fr-FR" b="1" dirty="0"/>
          </a:p>
          <a:p>
            <a:endParaRPr lang="fr-FR" b="1" dirty="0"/>
          </a:p>
          <a:p>
            <a:r>
              <a:rPr lang="fr-FR" b="1" dirty="0">
                <a:solidFill>
                  <a:schemeClr val="tx1"/>
                </a:solidFill>
              </a:rPr>
              <a:t>7) Activités pédagogiques en lien avec la recherche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- Accès à des conférences en lien avec les thématiques travaillées dans le cadre de la mention, assurées par des professionnels, des instances nationales (juridictions notamment, </a:t>
            </a:r>
            <a:r>
              <a:rPr lang="fr-FR" dirty="0" err="1">
                <a:solidFill>
                  <a:schemeClr val="tx1"/>
                </a:solidFill>
              </a:rPr>
              <a:t>cf</a:t>
            </a:r>
            <a:r>
              <a:rPr lang="fr-FR" dirty="0">
                <a:solidFill>
                  <a:schemeClr val="tx1"/>
                </a:solidFill>
              </a:rPr>
              <a:t> partenariat avec le TGI de Versailles) ou les laboratoires de recherche (VIP, DANTE, CESDIP, Printemps).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- Participation, sous forme d’ateliers avec octroi d’ECTS  à la clinique juridique universitaire de l’UVSQ et au projet « Les surligneurs », soutenue par les centres de recherche VIP et DANTE, dédiée à la réflexion sur la qualité du droit et à l’écriture de la loi.</a:t>
            </a:r>
          </a:p>
          <a:p>
            <a:pPr marL="1841500" lvl="7"/>
            <a:r>
              <a:rPr lang="fr-FR" sz="1400" dirty="0">
                <a:solidFill>
                  <a:schemeClr val="tx1"/>
                </a:solidFill>
              </a:rPr>
              <a:t>=) Rédaction de propositions de loi ou amendements parlementaires ; évaluation de propositions de loi au regard des exigences légistiques ; reconstitution de débats parlementaires à partir de recherche dans les travaux préparatoires…</a:t>
            </a:r>
          </a:p>
          <a:p>
            <a:endParaRPr lang="fr-FR" b="1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395536" y="188640"/>
            <a:ext cx="7837488" cy="863600"/>
          </a:xfrm>
        </p:spPr>
        <p:txBody>
          <a:bodyPr/>
          <a:lstStyle/>
          <a:p>
            <a:r>
              <a:rPr lang="fr-FR" dirty="0"/>
              <a:t>Les modalités pédagogiques, par Mention</a:t>
            </a:r>
          </a:p>
        </p:txBody>
      </p:sp>
    </p:spTree>
    <p:extLst>
      <p:ext uri="{BB962C8B-B14F-4D97-AF65-F5344CB8AC3E}">
        <p14:creationId xmlns:p14="http://schemas.microsoft.com/office/powerpoint/2010/main" val="8893699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863600"/>
          </a:xfrm>
        </p:spPr>
        <p:txBody>
          <a:bodyPr/>
          <a:lstStyle/>
          <a:p>
            <a:r>
              <a:rPr lang="fr-FR" dirty="0"/>
              <a:t>Les dispositifs d’accompagnement à la réussite étudiante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04056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1</a:t>
            </a:r>
            <a:r>
              <a:rPr lang="fr-FR" b="1" baseline="30000" dirty="0">
                <a:solidFill>
                  <a:schemeClr val="tx1"/>
                </a:solidFill>
              </a:rPr>
              <a:t>ère</a:t>
            </a:r>
            <a:r>
              <a:rPr lang="fr-FR" b="1" dirty="0">
                <a:solidFill>
                  <a:schemeClr val="tx1"/>
                </a:solidFill>
              </a:rPr>
              <a:t> année : l’atelier professionnalisant</a:t>
            </a:r>
          </a:p>
          <a:p>
            <a:r>
              <a:rPr lang="fr-FR" dirty="0">
                <a:solidFill>
                  <a:schemeClr val="tx1"/>
                </a:solidFill>
              </a:rPr>
              <a:t>- Organisation de rencontres avec des professionnels et réalisation d’interviews</a:t>
            </a:r>
          </a:p>
          <a:p>
            <a:r>
              <a:rPr lang="fr-FR" dirty="0">
                <a:solidFill>
                  <a:schemeClr val="tx1"/>
                </a:solidFill>
              </a:rPr>
              <a:t>- Accompagnement dans la rédaction de CV et de lettres de motivation</a:t>
            </a:r>
          </a:p>
          <a:p>
            <a:r>
              <a:rPr lang="fr-FR" dirty="0">
                <a:solidFill>
                  <a:schemeClr val="tx1"/>
                </a:solidFill>
              </a:rPr>
              <a:t>- Aide à la recherche d’un stage.</a:t>
            </a:r>
          </a:p>
          <a:p>
            <a:r>
              <a:rPr lang="fr-FR" dirty="0">
                <a:solidFill>
                  <a:schemeClr val="tx1"/>
                </a:solidFill>
              </a:rPr>
              <a:t>- Aide aux choix de M2 ou de réorientation 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2</a:t>
            </a:r>
            <a:r>
              <a:rPr lang="fr-FR" b="1" baseline="30000" dirty="0">
                <a:solidFill>
                  <a:schemeClr val="tx1"/>
                </a:solidFill>
              </a:rPr>
              <a:t>ème</a:t>
            </a:r>
            <a:r>
              <a:rPr lang="fr-FR" b="1" dirty="0">
                <a:solidFill>
                  <a:schemeClr val="tx1"/>
                </a:solidFill>
              </a:rPr>
              <a:t> année : dispositifs d’insertion dans la vie professionnelle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• Organisation de conférences et colloques (voir convention de partenariat signée en février 2019 avec le TGI de Versailles et l’i-</a:t>
            </a:r>
            <a:r>
              <a:rPr lang="fr-FR" dirty="0" err="1">
                <a:solidFill>
                  <a:schemeClr val="tx1"/>
                </a:solidFill>
              </a:rPr>
              <a:t>EPrépa</a:t>
            </a:r>
            <a:r>
              <a:rPr lang="fr-FR" dirty="0">
                <a:solidFill>
                  <a:schemeClr val="tx1"/>
                </a:solidFill>
              </a:rPr>
              <a:t>).</a:t>
            </a:r>
          </a:p>
          <a:p>
            <a:r>
              <a:rPr lang="fr-FR" dirty="0">
                <a:solidFill>
                  <a:schemeClr val="tx1"/>
                </a:solidFill>
              </a:rPr>
              <a:t>• Diffusion des offres de stage parvenant de manière spontanée à la direction de la mention  </a:t>
            </a:r>
          </a:p>
          <a:p>
            <a:r>
              <a:rPr lang="fr-FR" dirty="0">
                <a:solidFill>
                  <a:schemeClr val="tx1"/>
                </a:solidFill>
              </a:rPr>
              <a:t>• Partenariat avec les juridictions pour l’accueil de stagiaires (voir convention TGI)</a:t>
            </a:r>
          </a:p>
          <a:p>
            <a:r>
              <a:rPr lang="fr-FR" dirty="0">
                <a:solidFill>
                  <a:schemeClr val="tx1"/>
                </a:solidFill>
              </a:rPr>
              <a:t>• Préparation des étudiants aux entretiens individuels et aux mises en situation individuelle et collective </a:t>
            </a:r>
          </a:p>
          <a:p>
            <a:r>
              <a:rPr lang="fr-FR" dirty="0">
                <a:solidFill>
                  <a:schemeClr val="tx1"/>
                </a:solidFill>
              </a:rPr>
              <a:t>• Une journée d’entretiens / bilan de parcours</a:t>
            </a:r>
          </a:p>
          <a:p>
            <a:r>
              <a:rPr lang="fr-FR" dirty="0">
                <a:solidFill>
                  <a:schemeClr val="tx1"/>
                </a:solidFill>
              </a:rPr>
              <a:t>• Aide à la rédaction et relecture des fiches individuelles de renseignements (exigences des concours)</a:t>
            </a:r>
          </a:p>
          <a:p>
            <a:r>
              <a:rPr lang="fr-FR" dirty="0">
                <a:solidFill>
                  <a:schemeClr val="tx1"/>
                </a:solidFill>
              </a:rPr>
              <a:t>• Création de l’association des </a:t>
            </a:r>
            <a:r>
              <a:rPr lang="fr-FR" dirty="0" err="1">
                <a:solidFill>
                  <a:schemeClr val="tx1"/>
                </a:solidFill>
              </a:rPr>
              <a:t>alumni</a:t>
            </a:r>
            <a:r>
              <a:rPr lang="fr-FR" dirty="0">
                <a:solidFill>
                  <a:schemeClr val="tx1"/>
                </a:solidFill>
              </a:rPr>
              <a:t>, « les vétérans du M2CJ », avec l’aide de la direction de la Mention 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45496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863600"/>
          </a:xfrm>
        </p:spPr>
        <p:txBody>
          <a:bodyPr/>
          <a:lstStyle/>
          <a:p>
            <a:r>
              <a:rPr lang="fr-FR" dirty="0"/>
              <a:t>Les dispositifs d’accompagnement à la réussite étudiante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04056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tx1"/>
                </a:solidFill>
              </a:rPr>
              <a:t>Dispositifs d’encadrement et d’amélioration pédagogiques</a:t>
            </a:r>
          </a:p>
          <a:p>
            <a:r>
              <a:rPr lang="fr-FR" dirty="0">
                <a:solidFill>
                  <a:schemeClr val="tx1"/>
                </a:solidFill>
              </a:rPr>
              <a:t>- Mise en place d’un Conseil de perfectionnement au sein de la mention (Réunion 2 fois/an)</a:t>
            </a:r>
          </a:p>
          <a:p>
            <a:r>
              <a:rPr lang="fr-FR" dirty="0">
                <a:solidFill>
                  <a:schemeClr val="tx1"/>
                </a:solidFill>
              </a:rPr>
              <a:t>- Mise en place de dispositifs d’évaluation des enseignements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744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5832648" cy="1728192"/>
          </a:xfrm>
        </p:spPr>
        <p:txBody>
          <a:bodyPr/>
          <a:lstStyle/>
          <a:p>
            <a:r>
              <a:rPr lang="fr-FR" dirty="0"/>
              <a:t>Remarques complémentaires : enjeux d’un pôle « concours administratifs et judiciaires » autour du Master Droit-UVSQ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2701" y="2060848"/>
            <a:ext cx="7518598" cy="4392488"/>
          </a:xfrm>
        </p:spPr>
        <p:txBody>
          <a:bodyPr/>
          <a:lstStyle/>
          <a:p>
            <a:r>
              <a:rPr lang="fr-FR" b="1" dirty="0"/>
              <a:t>Environnement géographique</a:t>
            </a:r>
          </a:p>
          <a:p>
            <a:pPr algn="just"/>
            <a:r>
              <a:rPr lang="fr-FR" dirty="0"/>
              <a:t>Un large bassin de recrutement des étudiants, et des professionnels. Une professionnalisation facilitée car offre de stages sur le territoire (partenariats avec les institutions judiciaires du 78).</a:t>
            </a:r>
          </a:p>
          <a:p>
            <a:pPr algn="just"/>
            <a:r>
              <a:rPr lang="fr-FR" b="1" dirty="0"/>
              <a:t>Environnement institutionnel  </a:t>
            </a:r>
          </a:p>
          <a:p>
            <a:pPr algn="just"/>
            <a:r>
              <a:rPr lang="fr-FR" dirty="0"/>
              <a:t>- Aucune préparation diplômante entièrement dédiée à la préparation aux concours administratifs et judiciaires dans les établissements partenaires Saclay et dans les Universités de la région parisienne. </a:t>
            </a:r>
          </a:p>
          <a:p>
            <a:pPr algn="just"/>
            <a:r>
              <a:rPr lang="fr-FR" dirty="0"/>
              <a:t>- Une alternative aux prépas privés proposée par une Université</a:t>
            </a:r>
          </a:p>
          <a:p>
            <a:pPr algn="just"/>
            <a:r>
              <a:rPr lang="fr-FR" dirty="0"/>
              <a:t>- Assurer une des missions d’une faculté de droit et science politique : former à l’accès aux métiers de la fonction publique.</a:t>
            </a:r>
          </a:p>
          <a:p>
            <a:pPr algn="just"/>
            <a:r>
              <a:rPr lang="fr-FR" dirty="0"/>
              <a:t>- Un renforcement du lien entre les institutions parties prenantes, notamment avec l’IEP de Saint-Germain-en-Laye</a:t>
            </a:r>
          </a:p>
          <a:p>
            <a:pPr algn="just"/>
            <a:r>
              <a:rPr lang="fr-FR" dirty="0"/>
              <a:t>- Un pôle concours à terme valorisable au sein des grands ensembles en construction : CY/Paris Seine, Paris-Saclay</a:t>
            </a:r>
          </a:p>
          <a:p>
            <a:pPr algn="just"/>
            <a:r>
              <a:rPr lang="fr-FR" dirty="0"/>
              <a:t>- Un pôle </a:t>
            </a:r>
            <a:r>
              <a:rPr lang="fr-FR" dirty="0" err="1"/>
              <a:t>labellisable</a:t>
            </a:r>
            <a:r>
              <a:rPr lang="fr-FR" dirty="0"/>
              <a:t> par les écoles accessibles sur concours </a:t>
            </a:r>
          </a:p>
        </p:txBody>
      </p:sp>
    </p:spTree>
    <p:extLst>
      <p:ext uri="{BB962C8B-B14F-4D97-AF65-F5344CB8AC3E}">
        <p14:creationId xmlns:p14="http://schemas.microsoft.com/office/powerpoint/2010/main" val="101886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judiciaires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370" y="1556792"/>
            <a:ext cx="7837488" cy="446449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1. LE CONCOURS DE LA MAGISTRATURE</a:t>
            </a:r>
          </a:p>
          <a:p>
            <a:r>
              <a:rPr lang="fr-FR" dirty="0">
                <a:solidFill>
                  <a:schemeClr val="tx1"/>
                </a:solidFill>
              </a:rPr>
              <a:t> </a:t>
            </a:r>
          </a:p>
          <a:p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r>
              <a:rPr lang="fr-FR" dirty="0">
                <a:solidFill>
                  <a:schemeClr val="tx1"/>
                </a:solidFill>
              </a:rPr>
              <a:t>- Dissertation : connaissance et compréhension du monde contemporain (5h, coeff.4). - Dissertation droit civil/procédure civile ou droit pénal/procédure pénale (5h,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r>
              <a:rPr lang="fr-FR" dirty="0">
                <a:solidFill>
                  <a:schemeClr val="tx1"/>
                </a:solidFill>
              </a:rPr>
              <a:t>- Epreuve de droit public (3h,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</a:t>
            </a:r>
          </a:p>
          <a:p>
            <a:r>
              <a:rPr lang="fr-FR" dirty="0">
                <a:solidFill>
                  <a:schemeClr val="tx1"/>
                </a:solidFill>
              </a:rPr>
              <a:t>- Cas pratique droit civil/ procédure civile ou droit pénal/procédure pénale (3h,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 </a:t>
            </a:r>
          </a:p>
          <a:p>
            <a:r>
              <a:rPr lang="fr-FR" dirty="0">
                <a:solidFill>
                  <a:schemeClr val="tx1"/>
                </a:solidFill>
              </a:rPr>
              <a:t>Note de synthèse (5h,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r>
              <a:rPr lang="fr-FR" dirty="0">
                <a:solidFill>
                  <a:schemeClr val="tx1"/>
                </a:solidFill>
              </a:rPr>
              <a:t>- Mise en situation et entretien avec le jury (30mn + 40mn, coeff.6)</a:t>
            </a:r>
          </a:p>
          <a:p>
            <a:r>
              <a:rPr lang="fr-FR" dirty="0">
                <a:solidFill>
                  <a:schemeClr val="tx1"/>
                </a:solidFill>
              </a:rPr>
              <a:t>- Droit social ou droit commercial (20mn,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r>
              <a:rPr lang="fr-FR" dirty="0">
                <a:solidFill>
                  <a:schemeClr val="tx1"/>
                </a:solidFill>
              </a:rPr>
              <a:t>- Droit européen ou droit international privé ou droit administratif (20mn,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r>
              <a:rPr lang="fr-FR" dirty="0">
                <a:solidFill>
                  <a:schemeClr val="tx1"/>
                </a:solidFill>
              </a:rPr>
              <a:t>- Langue vivante obligatoire (30mn,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036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judiciaires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370" y="1556792"/>
            <a:ext cx="7837488" cy="446449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2. LE CONCOURS DE DIRECTEUR DES GREFFES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r>
              <a:rPr lang="fr-FR" b="1" i="1" dirty="0">
                <a:solidFill>
                  <a:schemeClr val="tx1"/>
                </a:solidFill>
              </a:rPr>
              <a:t>- Epreuve 1 (durée : 4 heures ; </a:t>
            </a:r>
            <a:r>
              <a:rPr lang="fr-FR" b="1" i="1" dirty="0" err="1">
                <a:solidFill>
                  <a:schemeClr val="tx1"/>
                </a:solidFill>
              </a:rPr>
              <a:t>coeff</a:t>
            </a:r>
            <a:r>
              <a:rPr lang="fr-FR" b="1" i="1" dirty="0">
                <a:solidFill>
                  <a:schemeClr val="tx1"/>
                </a:solidFill>
              </a:rPr>
              <a:t>. 4), au choix :  </a:t>
            </a:r>
          </a:p>
          <a:p>
            <a:r>
              <a:rPr lang="fr-FR" dirty="0">
                <a:solidFill>
                  <a:schemeClr val="tx1"/>
                </a:solidFill>
              </a:rPr>
              <a:t>* Composition sur un sujet portant sur les aspects politiques, économiques, sociaux et culturels du monde contemporain ; </a:t>
            </a:r>
          </a:p>
          <a:p>
            <a:r>
              <a:rPr lang="fr-FR" dirty="0">
                <a:solidFill>
                  <a:schemeClr val="tx1"/>
                </a:solidFill>
              </a:rPr>
              <a:t>* Note de synthèse à partir de documents se rapportant à des problèmes généraux d’ordre juridique ou administratif. </a:t>
            </a:r>
          </a:p>
          <a:p>
            <a:r>
              <a:rPr lang="fr-FR" b="1" i="1" dirty="0">
                <a:solidFill>
                  <a:schemeClr val="tx1"/>
                </a:solidFill>
              </a:rPr>
              <a:t> - Epreuve 2 (durée : 4 heures ; </a:t>
            </a:r>
            <a:r>
              <a:rPr lang="fr-FR" b="1" i="1" dirty="0" err="1">
                <a:solidFill>
                  <a:schemeClr val="tx1"/>
                </a:solidFill>
              </a:rPr>
              <a:t>coeff</a:t>
            </a:r>
            <a:r>
              <a:rPr lang="fr-FR" b="1" i="1" dirty="0">
                <a:solidFill>
                  <a:schemeClr val="tx1"/>
                </a:solidFill>
              </a:rPr>
              <a:t>. 4) :  </a:t>
            </a:r>
          </a:p>
          <a:p>
            <a:r>
              <a:rPr lang="fr-FR" dirty="0">
                <a:solidFill>
                  <a:schemeClr val="tx1"/>
                </a:solidFill>
              </a:rPr>
              <a:t>Série de 3 à 6 questions portant sur le droit civil, la procédure civile, le droit pénal, la procédure pénale, le droit du travail, la procédure prud’homale et l’organisation judiciaire.</a:t>
            </a:r>
          </a:p>
          <a:p>
            <a:r>
              <a:rPr lang="fr-FR" b="1" dirty="0">
                <a:solidFill>
                  <a:schemeClr val="tx1"/>
                </a:solidFill>
              </a:rPr>
              <a:t> </a:t>
            </a:r>
          </a:p>
          <a:p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r>
              <a:rPr lang="fr-FR" dirty="0">
                <a:solidFill>
                  <a:schemeClr val="tx1"/>
                </a:solidFill>
              </a:rPr>
              <a:t>- Entretien avec le jury (30 mn;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r>
              <a:rPr lang="fr-FR" dirty="0">
                <a:solidFill>
                  <a:schemeClr val="tx1"/>
                </a:solidFill>
              </a:rPr>
              <a:t>- Finances publiques ou droit de la fonction publique (15mn,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213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judiciaires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370" y="1556792"/>
            <a:ext cx="7837488" cy="446449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3. LE CONCOURS DE DIRECTEUR DES SERVICES PENITENTIAIRES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r>
              <a:rPr lang="fr-FR" dirty="0">
                <a:solidFill>
                  <a:schemeClr val="tx1"/>
                </a:solidFill>
              </a:rPr>
              <a:t>- Composition portant sur l'évolution politique, sociale, économique et le mouvement des idées depuis le XVIIIème siècle (4h;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r>
              <a:rPr lang="fr-FR" dirty="0">
                <a:solidFill>
                  <a:schemeClr val="tx1"/>
                </a:solidFill>
              </a:rPr>
              <a:t>- Rédaction d'une note, à partir d'un dossier en droit public ou en droit pénal/procédure pénale (5h,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5)</a:t>
            </a:r>
          </a:p>
          <a:p>
            <a:r>
              <a:rPr lang="fr-FR" dirty="0">
                <a:solidFill>
                  <a:schemeClr val="tx1"/>
                </a:solidFill>
              </a:rPr>
              <a:t>- Composition ou étude de cas dans l'une des matières suivantes, au choix (4h,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 : économie, sciences et ressources humaines, statistiques et mathématiques, criminologie et droit pénitentiaire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r>
              <a:rPr lang="fr-FR" dirty="0">
                <a:solidFill>
                  <a:schemeClr val="tx1"/>
                </a:solidFill>
              </a:rPr>
              <a:t>- Entretien de recrutement (40 mn;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9)</a:t>
            </a:r>
          </a:p>
          <a:p>
            <a:r>
              <a:rPr lang="fr-FR" dirty="0">
                <a:solidFill>
                  <a:schemeClr val="tx1"/>
                </a:solidFill>
              </a:rPr>
              <a:t>- Interrogation orale, au choix (30mn;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 3) : histoires et relations internationales depuis 1918, sciences et ressources humaines, finances publiques, droit public, droit pénal ou procédure pénale</a:t>
            </a:r>
          </a:p>
          <a:p>
            <a:r>
              <a:rPr lang="fr-FR" dirty="0">
                <a:solidFill>
                  <a:schemeClr val="tx1"/>
                </a:solidFill>
              </a:rPr>
              <a:t>- Langue vivante (20mn,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2)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6531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judiciaires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315" y="1783921"/>
            <a:ext cx="7837488" cy="446449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4. LES AUTRES CONCOURS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Greffier des services judiciaires (admissibilité)</a:t>
            </a:r>
          </a:p>
          <a:p>
            <a:r>
              <a:rPr lang="fr-FR" dirty="0">
                <a:solidFill>
                  <a:schemeClr val="tx1"/>
                </a:solidFill>
              </a:rPr>
              <a:t>- Un cas pratique. A partir d'un dossier sur des problématiques d'ordre administratif ou juridique et procédural</a:t>
            </a:r>
          </a:p>
          <a:p>
            <a:r>
              <a:rPr lang="fr-FR" dirty="0">
                <a:solidFill>
                  <a:schemeClr val="tx1"/>
                </a:solidFill>
              </a:rPr>
              <a:t>- 2 questions, au choix : Droit civil, procédure civile, droit pénal, procédure pénale, droit du travail ou procédure prud'homale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Directeur d'insertion et de probation de l'Administration pénitentiaire (admissibilité)</a:t>
            </a:r>
          </a:p>
          <a:p>
            <a:r>
              <a:rPr lang="fr-FR" dirty="0">
                <a:solidFill>
                  <a:schemeClr val="tx1"/>
                </a:solidFill>
              </a:rPr>
              <a:t>- Dissertation. Sujet d'ordre général relatif aux problèmes politiques ou sociaux du monde contemporain.</a:t>
            </a:r>
          </a:p>
          <a:p>
            <a:r>
              <a:rPr lang="fr-FR" dirty="0">
                <a:solidFill>
                  <a:schemeClr val="tx1"/>
                </a:solidFill>
              </a:rPr>
              <a:t>- Composition, au choix : Droit pénal et procédure pénale, droit public, finances publiques, histoire du XX° siècle, sciences humaines, politiques économiques.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431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judiciaires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28800"/>
            <a:ext cx="7837488" cy="4464496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5. LES EXAMENS (possibles à l’issue du M1)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CRFPA (inscription à l’IEJ en parallèle possible, organisation du M1 en ce sens)</a:t>
            </a:r>
          </a:p>
          <a:p>
            <a:r>
              <a:rPr lang="fr-FR" b="1" dirty="0">
                <a:solidFill>
                  <a:schemeClr val="tx1"/>
                </a:solidFill>
              </a:rPr>
              <a:t>Réforme en 2017 : 4 épreuves écrites</a:t>
            </a:r>
          </a:p>
          <a:p>
            <a:r>
              <a:rPr lang="fr-FR" dirty="0">
                <a:solidFill>
                  <a:schemeClr val="tx1"/>
                </a:solidFill>
              </a:rPr>
              <a:t>- une épreuve de note de synthèse</a:t>
            </a:r>
          </a:p>
          <a:p>
            <a:r>
              <a:rPr lang="fr-FR" dirty="0">
                <a:solidFill>
                  <a:schemeClr val="tx1"/>
                </a:solidFill>
              </a:rPr>
              <a:t>- une épreuve de droit des obligations</a:t>
            </a:r>
          </a:p>
          <a:p>
            <a:r>
              <a:rPr lang="fr-FR" dirty="0">
                <a:solidFill>
                  <a:schemeClr val="tx1"/>
                </a:solidFill>
              </a:rPr>
              <a:t>- une épreuve de droit, au choix : droit civil, droit des affaires, droit pénal, droit social, droit administratif et droit international et européen (un ou plusieurs cas pratiques)</a:t>
            </a:r>
          </a:p>
          <a:p>
            <a:r>
              <a:rPr lang="fr-FR" dirty="0">
                <a:solidFill>
                  <a:schemeClr val="tx1"/>
                </a:solidFill>
              </a:rPr>
              <a:t>- une épreuve de procédure civile, pénale ou de contentieux administratif (en lien avec le cas pratique)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HUISSIER DE JUSTICE (examen professionnel après 2 ans de stage) 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6. LES AUTRES DEBOUCHES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Notariat, M2 droit privé général, M2 recherche… (plutôt à l’issue du M1)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912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5832648" cy="792088"/>
          </a:xfrm>
        </p:spPr>
        <p:txBody>
          <a:bodyPr/>
          <a:lstStyle/>
          <a:p>
            <a:r>
              <a:rPr lang="fr-FR" dirty="0"/>
              <a:t>Mention Droit- Carrières administratives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134EB1-2903-46A9-A02E-D41355E17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2029"/>
            <a:ext cx="7837488" cy="4968552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1. CONCOURS COMMISSAIRE DE POLICE (ENSP)</a:t>
            </a:r>
          </a:p>
          <a:p>
            <a:endParaRPr lang="fr-F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chemeClr val="tx1"/>
                </a:solidFill>
              </a:rPr>
              <a:t>Epreuves d’admissibilité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Épreuve de culture générale : dissertation (5 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Épreuve cas pratique à partir d’un dossier documentaire (4 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QCM ou QRC : connaissances générales des événements qui font l’actualité politique française et internationale, missions et organisation générale des services de la police nationale et des services du ministère de l’Intérieur (1 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3)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Droit administratif général et/ou libertés publiques et/ou droit de l’Union européenne (3 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Droit pénal général et/ou procédure pénale (3 h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endParaRPr lang="fr-F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chemeClr val="tx1"/>
                </a:solidFill>
              </a:rPr>
              <a:t>Epreuves d’admission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Tests psychotechniques écrits (3 h 30)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Épreuve de mise en situation individuelle (30 min.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Épreuve collective de mise en situation (35 min. 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Épreuve orale de langue étrangère : conversation à partir d’un texte (20 min. 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4)</a:t>
            </a:r>
          </a:p>
          <a:p>
            <a:pPr>
              <a:spcBef>
                <a:spcPts val="0"/>
              </a:spcBef>
            </a:pPr>
            <a:r>
              <a:rPr lang="fr-FR" dirty="0">
                <a:solidFill>
                  <a:schemeClr val="tx1"/>
                </a:solidFill>
              </a:rPr>
              <a:t>- Entretien avec le jury : questions d’ordre général à partir d’un thème d’actualité  (35 min.  ; </a:t>
            </a:r>
            <a:r>
              <a:rPr lang="fr-FR" dirty="0" err="1">
                <a:solidFill>
                  <a:schemeClr val="tx1"/>
                </a:solidFill>
              </a:rPr>
              <a:t>coeff</a:t>
            </a:r>
            <a:r>
              <a:rPr lang="fr-FR" dirty="0">
                <a:solidFill>
                  <a:schemeClr val="tx1"/>
                </a:solidFill>
              </a:rPr>
              <a:t>. 7)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57374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e 1 - &amp;quot;Titre sur 1 ou&amp;#x0D;&amp;#x0A;2 lignes maximum&amp;quot;&quot;/&gt;&lt;property id=&quot;20307&quot; value=&quot;256&quot;/&gt;&lt;/object&gt;&lt;object type=&quot;3&quot; unique_id=&quot;10005&quot;&gt;&lt;property id=&quot;20148&quot; value=&quot;5&quot;/&gt;&lt;property id=&quot;20300&quot; value=&quot;Diapositive 2 - &amp;quot;Sommaire&amp;quot;&quot;/&gt;&lt;property id=&quot;20307&quot; value=&quot;257&quot;/&gt;&lt;/object&gt;&lt;object type=&quot;3&quot; unique_id=&quot;10006&quot;&gt;&lt;property id=&quot;20148&quot; value=&quot;5&quot;/&gt;&lt;property id=&quot;20300&quot; value=&quot;Diapositive 3 - &amp;quot;Nom du chapitre&amp;quot;&quot;/&gt;&lt;property id=&quot;20307&quot; value=&quot;258&quot;/&gt;&lt;/object&gt;&lt;object type=&quot;3&quot; unique_id=&quot;10007&quot;&gt;&lt;property id=&quot;20148&quot; value=&quot;5&quot;/&gt;&lt;property id=&quot;20300&quot; value=&quot;Diapositive 4 - &amp;quot;Titre de la page&amp;quot;&quot;/&gt;&lt;property id=&quot;20307&quot; value=&quot;260&quot;/&gt;&lt;/object&gt;&lt;object type=&quot;3&quot; unique_id=&quot;10008&quot;&gt;&lt;property id=&quot;20148&quot; value=&quot;5&quot;/&gt;&lt;property id=&quot;20300&quot; value=&quot;Diapositive 5 - &amp;quot;Titre de la page&amp;quot;&quot;/&gt;&lt;property id=&quot;20307&quot; value=&quot;259&quot;/&gt;&lt;/object&gt;&lt;object type=&quot;3&quot; unique_id=&quot;10009&quot;&gt;&lt;property id=&quot;20148&quot; value=&quot;5&quot;/&gt;&lt;property id=&quot;20300&quot; value=&quot;Diapositive 6 - &amp;quot;Merci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odèle par défaut">
  <a:themeElements>
    <a:clrScheme name="UVSQ">
      <a:dk1>
        <a:srgbClr val="000000"/>
      </a:dk1>
      <a:lt1>
        <a:srgbClr val="FFFFFF"/>
      </a:lt1>
      <a:dk2>
        <a:srgbClr val="000000"/>
      </a:dk2>
      <a:lt2>
        <a:srgbClr val="6F6F6E"/>
      </a:lt2>
      <a:accent1>
        <a:srgbClr val="0092BB"/>
      </a:accent1>
      <a:accent2>
        <a:srgbClr val="77AD1C"/>
      </a:accent2>
      <a:accent3>
        <a:srgbClr val="FFFFFF"/>
      </a:accent3>
      <a:accent4>
        <a:srgbClr val="000000"/>
      </a:accent4>
      <a:accent5>
        <a:srgbClr val="BDBAD2"/>
      </a:accent5>
      <a:accent6>
        <a:srgbClr val="CD5E4D"/>
      </a:accent6>
      <a:hlink>
        <a:srgbClr val="756EAC"/>
      </a:hlink>
      <a:folHlink>
        <a:srgbClr val="E26856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6F6F6E"/>
        </a:lt2>
        <a:accent1>
          <a:srgbClr val="756EAC"/>
        </a:accent1>
        <a:accent2>
          <a:srgbClr val="E26856"/>
        </a:accent2>
        <a:accent3>
          <a:srgbClr val="FFFFFF"/>
        </a:accent3>
        <a:accent4>
          <a:srgbClr val="000000"/>
        </a:accent4>
        <a:accent5>
          <a:srgbClr val="BDBAD2"/>
        </a:accent5>
        <a:accent6>
          <a:srgbClr val="CD5E4D"/>
        </a:accent6>
        <a:hlink>
          <a:srgbClr val="0092BB"/>
        </a:hlink>
        <a:folHlink>
          <a:srgbClr val="77AD1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4607</Words>
  <Application>Microsoft Office PowerPoint</Application>
  <PresentationFormat>Affichage à l'écran (4:3)</PresentationFormat>
  <Paragraphs>544</Paragraphs>
  <Slides>35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8" baseType="lpstr">
      <vt:lpstr>Arial</vt:lpstr>
      <vt:lpstr>Wingdings</vt:lpstr>
      <vt:lpstr>Modèle par défaut</vt:lpstr>
      <vt:lpstr>Présentation de la mention Droit 100% UVSQ 2020-2024   </vt:lpstr>
      <vt:lpstr>Présentation PowerPoint</vt:lpstr>
      <vt:lpstr>Mention Droit- Carrières administratives et judiciaires</vt:lpstr>
      <vt:lpstr>Mention Droit- Carrières judiciaires</vt:lpstr>
      <vt:lpstr>Mention Droit- Carrières judiciaires</vt:lpstr>
      <vt:lpstr>Mention Droit- Carrières judiciaires</vt:lpstr>
      <vt:lpstr>Mention Droit- Carrières judiciaires</vt:lpstr>
      <vt:lpstr>Mention Droit- Carrières judiciaires</vt:lpstr>
      <vt:lpstr>Mention Droit- Carrières administratives</vt:lpstr>
      <vt:lpstr>Mention Droit- Carrières administratives</vt:lpstr>
      <vt:lpstr>Mention Droit- Carrières administratives</vt:lpstr>
      <vt:lpstr>Mention Droit- Carrières administratives</vt:lpstr>
      <vt:lpstr>Mention Droit- Carrières administratives</vt:lpstr>
      <vt:lpstr>Mention Droit- Carrières administratives</vt:lpstr>
      <vt:lpstr>Mention Droit-i-Eprépa/ Résultats 2019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modalités pédagogiques, par Mention</vt:lpstr>
      <vt:lpstr>Les modalités pédagogiques, par Mention</vt:lpstr>
      <vt:lpstr>Les modalités pédagogiques, par Mention</vt:lpstr>
      <vt:lpstr>Les modalités pédagogiques, par Mention</vt:lpstr>
      <vt:lpstr>Les modalités pédagogiques, par Mention</vt:lpstr>
      <vt:lpstr>Les dispositifs d’accompagnement à la réussite étudiante</vt:lpstr>
      <vt:lpstr>Les dispositifs d’accompagnement à la réussite étudiante</vt:lpstr>
      <vt:lpstr>Remarques complémentaires : enjeux d’un pôle « concours administratifs et judiciaires » autour du Master Droit-UVSQ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Sabrina</dc:creator>
  <cp:lastModifiedBy>Anne Valerie Le Fur</cp:lastModifiedBy>
  <cp:revision>146</cp:revision>
  <cp:lastPrinted>2021-01-14T12:59:42Z</cp:lastPrinted>
  <dcterms:created xsi:type="dcterms:W3CDTF">2011-09-21T14:49:51Z</dcterms:created>
  <dcterms:modified xsi:type="dcterms:W3CDTF">2021-01-14T15:00:21Z</dcterms:modified>
</cp:coreProperties>
</file>